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314" r:id="rId3"/>
    <p:sldId id="2315" r:id="rId5"/>
    <p:sldId id="2339" r:id="rId6"/>
    <p:sldId id="2316" r:id="rId7"/>
    <p:sldId id="2522" r:id="rId8"/>
    <p:sldId id="1928" r:id="rId9"/>
    <p:sldId id="2344" r:id="rId10"/>
    <p:sldId id="2464" r:id="rId11"/>
    <p:sldId id="2341" r:id="rId12"/>
    <p:sldId id="2388" r:id="rId13"/>
    <p:sldId id="2523" r:id="rId14"/>
    <p:sldId id="2524" r:id="rId15"/>
    <p:sldId id="1489" r:id="rId16"/>
    <p:sldId id="2351" r:id="rId17"/>
    <p:sldId id="2340" r:id="rId18"/>
    <p:sldId id="2526" r:id="rId19"/>
    <p:sldId id="2527" r:id="rId20"/>
    <p:sldId id="2528" r:id="rId21"/>
    <p:sldId id="2529" r:id="rId22"/>
    <p:sldId id="2530" r:id="rId23"/>
    <p:sldId id="2531" r:id="rId24"/>
    <p:sldId id="2428" r:id="rId25"/>
    <p:sldId id="2391" r:id="rId26"/>
    <p:sldId id="2532" r:id="rId27"/>
    <p:sldId id="2533" r:id="rId28"/>
    <p:sldId id="2534" r:id="rId29"/>
    <p:sldId id="2320" r:id="rId30"/>
  </p:sldIdLst>
  <p:sldSz cx="12192000" cy="6858000"/>
  <p:notesSz cx="6858000" cy="9144000"/>
  <p:custDataLst>
    <p:tags r:id="rId3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D9A78"/>
    <a:srgbClr val="9C45C5"/>
    <a:srgbClr val="44546A"/>
    <a:srgbClr val="8BC145"/>
    <a:srgbClr val="36AFCE"/>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38"/>
    <p:restoredTop sz="94626"/>
  </p:normalViewPr>
  <p:slideViewPr>
    <p:cSldViewPr snapToGrid="0">
      <p:cViewPr varScale="1">
        <p:scale>
          <a:sx n="79" d="100"/>
          <a:sy n="79" d="100"/>
        </p:scale>
        <p:origin x="546"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4" Type="http://schemas.openxmlformats.org/officeDocument/2006/relationships/tags" Target="tags/tag9.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6133F80-539D-4707-9841-183974CC1F85}"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5A775D-D46C-46CC-AD07-85213D52E0F3}"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38" name="Group 5"/>
          <p:cNvGrpSpPr/>
          <p:nvPr userDrawn="1"/>
        </p:nvGrpSpPr>
        <p:grpSpPr>
          <a:xfrm>
            <a:off x="0" y="3175"/>
            <a:ext cx="12192000" cy="6854825"/>
            <a:chOff x="0" y="3175"/>
            <a:chExt cx="12192000" cy="6854825"/>
          </a:xfrm>
        </p:grpSpPr>
        <p:sp>
          <p:nvSpPr>
            <p:cNvPr id="39" name="Freeform 9"/>
            <p:cNvSpPr/>
            <p:nvPr/>
          </p:nvSpPr>
          <p:spPr bwMode="auto">
            <a:xfrm>
              <a:off x="5475817" y="3175"/>
              <a:ext cx="6716183" cy="6854825"/>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solidFill>
              <a:schemeClr val="bg1">
                <a:lumMod val="95000"/>
                <a:alpha val="55000"/>
              </a:schemeClr>
            </a:solidFill>
            <a:ln>
              <a:noFill/>
            </a:ln>
          </p:spPr>
          <p:txBody>
            <a:bodyPr vert="horz" wrap="square" lIns="91440" tIns="45720" rIns="91440" bIns="45720" numCol="1" anchor="t" anchorCtr="0" compatLnSpc="1"/>
            <a:p>
              <a:endParaRPr 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0" name="椭圆 5"/>
            <p:cNvSpPr/>
            <p:nvPr/>
          </p:nvSpPr>
          <p:spPr>
            <a:xfrm>
              <a:off x="492208" y="426058"/>
              <a:ext cx="324679" cy="324679"/>
            </a:xfrm>
            <a:prstGeom prst="ellipse">
              <a:avLst/>
            </a:prstGeom>
            <a:gradFill flip="none" rotWithShape="1">
              <a:gsLst>
                <a:gs pos="0">
                  <a:schemeClr val="accent1"/>
                </a:gs>
                <a:gs pos="100000">
                  <a:schemeClr val="accent2"/>
                </a:gs>
              </a:gsLst>
              <a:lin ang="10800000" scaled="1"/>
              <a:tileRect/>
            </a:gra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noAutofit/>
            </a:bodyPr>
            <a:p>
              <a:pPr algn="r" defTabSz="914400"/>
              <a:endParaRPr lang="zh-CN" altLang="en-US" sz="1400" b="1">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41" name="矩形 40"/>
            <p:cNvSpPr/>
            <p:nvPr/>
          </p:nvSpPr>
          <p:spPr>
            <a:xfrm>
              <a:off x="0" y="6533321"/>
              <a:ext cx="12192000" cy="324679"/>
            </a:xfrm>
            <a:prstGeom prst="rect">
              <a:avLst/>
            </a:prstGeom>
            <a:gradFill>
              <a:gsLst>
                <a:gs pos="0">
                  <a:schemeClr val="accent1"/>
                </a:gs>
                <a:gs pos="100000">
                  <a:schemeClr val="accent2"/>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4" name="Date Placeholder 3"/>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dirty="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4" name="Date Placeholder 3"/>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US" dirty="0"/>
          </a:p>
        </p:txBody>
      </p:sp>
      <p:sp>
        <p:nvSpPr>
          <p:cNvPr id="3" name="Content Placeholder 2"/>
          <p:cNvSpPr>
            <a:spLocks noGrp="1"/>
          </p:cNvSpPr>
          <p:nvPr>
            <p:ph idx="1"/>
          </p:nvPr>
        </p:nvSpPr>
        <p:spPr/>
        <p:txBody>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4" name="Date Placeholder 3"/>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endParaRPr lang="en-US" dirty="0"/>
          </a:p>
        </p:txBody>
      </p:sp>
      <p:sp>
        <p:nvSpPr>
          <p:cNvPr id="4" name="Date Placeholder 3"/>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5" name="Date Placeholder 4"/>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dirty="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endParaRPr lang="en-US" dirty="0"/>
          </a:p>
        </p:txBody>
      </p:sp>
      <p:sp>
        <p:nvSpPr>
          <p:cNvPr id="4" name="Content Placeholder 3"/>
          <p:cNvSpPr>
            <a:spLocks noGrp="1"/>
          </p:cNvSpPr>
          <p:nvPr>
            <p:ph sz="half" idx="2"/>
          </p:nvPr>
        </p:nvSpPr>
        <p:spPr>
          <a:xfrm>
            <a:off x="839788" y="2505075"/>
            <a:ext cx="5157787" cy="3684588"/>
          </a:xfrm>
        </p:spPr>
        <p:txBody>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endParaRPr lang="en-US" dirty="0"/>
          </a:p>
        </p:txBody>
      </p:sp>
      <p:sp>
        <p:nvSpPr>
          <p:cNvPr id="6" name="Content Placeholder 5"/>
          <p:cNvSpPr>
            <a:spLocks noGrp="1"/>
          </p:cNvSpPr>
          <p:nvPr>
            <p:ph sz="quarter" idx="4"/>
          </p:nvPr>
        </p:nvSpPr>
        <p:spPr>
          <a:xfrm>
            <a:off x="6172200" y="2505075"/>
            <a:ext cx="5183188" cy="3684588"/>
          </a:xfrm>
        </p:spPr>
        <p:txBody>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7" name="Date Placeholder 6"/>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US" dirty="0"/>
          </a:p>
        </p:txBody>
      </p:sp>
      <p:sp>
        <p:nvSpPr>
          <p:cNvPr id="3" name="Date Placeholder 2"/>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endParaRPr lang="en-US" dirty="0"/>
          </a:p>
        </p:txBody>
      </p:sp>
      <p:sp>
        <p:nvSpPr>
          <p:cNvPr id="5" name="Date Placeholder 4"/>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endParaRPr lang="en-US" dirty="0"/>
          </a:p>
        </p:txBody>
      </p:sp>
      <p:sp>
        <p:nvSpPr>
          <p:cNvPr id="5" name="Date Placeholder 4"/>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ABA338-C754-4EDE-B0F7-9C541DAB2653}" type="datetimeFigureOut">
              <a:rPr lang="zh-CN" altLang="en-US" smtClean="0"/>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FE5F2F-2341-4894-9DB8-674B4B2A6DED}"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7.xml"/><Relationship Id="rId2" Type="http://schemas.openxmlformats.org/officeDocument/2006/relationships/tags" Target="../tags/tag2.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7.xml"/><Relationship Id="rId2" Type="http://schemas.openxmlformats.org/officeDocument/2006/relationships/tags" Target="../tags/tag8.xml"/><Relationship Id="rId1" Type="http://schemas.openxmlformats.org/officeDocument/2006/relationships/tags" Target="../tags/tag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7.xml"/><Relationship Id="rId2" Type="http://schemas.openxmlformats.org/officeDocument/2006/relationships/tags" Target="../tags/tag5.xml"/><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7.xml"/><Relationship Id="rId2" Type="http://schemas.openxmlformats.org/officeDocument/2006/relationships/tags" Target="../tags/tag6.xml"/><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9"/>
          <p:cNvSpPr/>
          <p:nvPr/>
        </p:nvSpPr>
        <p:spPr bwMode="auto">
          <a:xfrm>
            <a:off x="5475817" y="3175"/>
            <a:ext cx="6716183" cy="6854825"/>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solidFill>
            <a:schemeClr val="bg1">
              <a:lumMod val="95000"/>
              <a:alpha val="75000"/>
            </a:schemeClr>
          </a:solidFill>
          <a:ln>
            <a:noFill/>
          </a:ln>
        </p:spPr>
        <p:txBody>
          <a:bodyPr vert="horz" wrap="square" lIns="91440" tIns="45720" rIns="91440" bIns="45720" numCol="1" anchor="t" anchorCtr="0" compatLnSpc="1"/>
          <a:lstStyle/>
          <a:p>
            <a:endParaRPr 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 name="Freeform 9"/>
          <p:cNvSpPr/>
          <p:nvPr/>
        </p:nvSpPr>
        <p:spPr bwMode="auto">
          <a:xfrm>
            <a:off x="8905461" y="3630414"/>
            <a:ext cx="3286538" cy="3227586"/>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gradFill flip="none" rotWithShape="1">
            <a:gsLst>
              <a:gs pos="0">
                <a:schemeClr val="accent1"/>
              </a:gs>
              <a:gs pos="100000">
                <a:schemeClr val="accent2"/>
              </a:gs>
            </a:gsLst>
            <a:lin ang="10800000" scaled="1"/>
            <a:tileRect/>
          </a:gra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noAutofit/>
          </a:bodyPr>
          <a:lstStyle/>
          <a:p>
            <a:pPr algn="r" defTabSz="914400"/>
            <a:endParaRPr lang="en-US" sz="1400" b="1">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7" name="文本框 9"/>
          <p:cNvSpPr txBox="1"/>
          <p:nvPr/>
        </p:nvSpPr>
        <p:spPr>
          <a:xfrm>
            <a:off x="-765979" y="2697492"/>
            <a:ext cx="2436860" cy="2646878"/>
          </a:xfrm>
          <a:prstGeom prst="rect">
            <a:avLst/>
          </a:prstGeom>
          <a:noFill/>
        </p:spPr>
        <p:txBody>
          <a:bodyPr wrap="square" rtlCol="0">
            <a:spAutoFit/>
          </a:bodyPr>
          <a:lstStyle/>
          <a:p>
            <a:r>
              <a:rPr lang="zh-CN" altLang="en-US" sz="16600" dirty="0">
                <a:gradFill>
                  <a:gsLst>
                    <a:gs pos="0">
                      <a:schemeClr val="accent1"/>
                    </a:gs>
                    <a:gs pos="43000">
                      <a:schemeClr val="accent2"/>
                    </a:gs>
                  </a:gsLst>
                  <a:lin ang="10800000" scaled="1"/>
                </a:gradFill>
                <a:latin typeface="思源黑体" panose="020B0500000000000000" pitchFamily="34" charset="-122"/>
                <a:ea typeface="思源黑体" panose="020B0500000000000000" pitchFamily="34" charset="-122"/>
                <a:cs typeface="Open Sans" charset="0"/>
                <a:sym typeface="思源黑体" panose="020B0500000000000000" pitchFamily="34" charset="-122"/>
              </a:rPr>
              <a:t>“</a:t>
            </a:r>
            <a:endParaRPr lang="zh-CN" altLang="en-US" sz="16600" dirty="0">
              <a:gradFill>
                <a:gsLst>
                  <a:gs pos="0">
                    <a:schemeClr val="accent1"/>
                  </a:gs>
                  <a:gs pos="43000">
                    <a:schemeClr val="accent2"/>
                  </a:gs>
                </a:gsLst>
                <a:lin ang="10800000" scaled="1"/>
              </a:gradFill>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8" name="半闭框 6"/>
          <p:cNvSpPr/>
          <p:nvPr/>
        </p:nvSpPr>
        <p:spPr>
          <a:xfrm rot="5400000">
            <a:off x="7642979" y="1450576"/>
            <a:ext cx="809804" cy="776251"/>
          </a:xfrm>
          <a:prstGeom prst="halfFrame">
            <a:avLst>
              <a:gd name="adj1" fmla="val 5058"/>
              <a:gd name="adj2" fmla="val 448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9" name="PA-矩形 3"/>
          <p:cNvSpPr/>
          <p:nvPr>
            <p:custDataLst>
              <p:tags r:id="rId1"/>
            </p:custDataLst>
          </p:nvPr>
        </p:nvSpPr>
        <p:spPr>
          <a:xfrm>
            <a:off x="1969584" y="2080130"/>
            <a:ext cx="5690172" cy="1014730"/>
          </a:xfrm>
          <a:prstGeom prst="rect">
            <a:avLst/>
          </a:prstGeom>
        </p:spPr>
        <p:txBody>
          <a:bodyPr wrap="square">
            <a:spAutoFit/>
          </a:bodyPr>
          <a:lstStyle/>
          <a:p>
            <a:pPr algn="l"/>
            <a:r>
              <a:rPr lang="zh-CN" altLang="en-US" sz="6000" dirty="0">
                <a:solidFill>
                  <a:schemeClr val="tx1">
                    <a:lumMod val="75000"/>
                    <a:lumOff val="25000"/>
                  </a:schemeClr>
                </a:solidFill>
                <a:latin typeface="字魂35号-经典雅黑" panose="02000000000000000000" pitchFamily="2" charset="-122"/>
                <a:ea typeface="字魂35号-经典雅黑" panose="02000000000000000000" pitchFamily="2" charset="-122"/>
                <a:sym typeface="思源黑体" panose="020B0500000000000000" pitchFamily="34" charset="-122"/>
              </a:rPr>
              <a:t>新编大学生</a:t>
            </a:r>
            <a:endParaRPr lang="zh-CN" altLang="en-US" sz="6000" dirty="0">
              <a:solidFill>
                <a:schemeClr val="tx1">
                  <a:lumMod val="75000"/>
                  <a:lumOff val="25000"/>
                </a:schemeClr>
              </a:solidFill>
              <a:latin typeface="字魂35号-经典雅黑" panose="02000000000000000000" pitchFamily="2" charset="-122"/>
              <a:ea typeface="字魂35号-经典雅黑" panose="02000000000000000000" pitchFamily="2" charset="-122"/>
              <a:sym typeface="思源黑体" panose="020B0500000000000000" pitchFamily="34" charset="-122"/>
            </a:endParaRPr>
          </a:p>
        </p:txBody>
      </p:sp>
      <p:sp>
        <p:nvSpPr>
          <p:cNvPr id="10" name="PA-文本框 6"/>
          <p:cNvSpPr txBox="1"/>
          <p:nvPr>
            <p:custDataLst>
              <p:tags r:id="rId2"/>
            </p:custDataLst>
          </p:nvPr>
        </p:nvSpPr>
        <p:spPr>
          <a:xfrm>
            <a:off x="2010484" y="3157349"/>
            <a:ext cx="6537168" cy="583565"/>
          </a:xfrm>
          <a:prstGeom prst="rect">
            <a:avLst/>
          </a:prstGeom>
          <a:solidFill>
            <a:schemeClr val="tx1">
              <a:alpha val="0"/>
            </a:schemeClr>
          </a:solidFill>
          <a:effectLst/>
        </p:spPr>
        <p:txBody>
          <a:bodyPr wrap="square" rtlCol="0">
            <a:spAutoFit/>
          </a:bodyPr>
          <a:lstStyle>
            <a:defPPr>
              <a:defRPr lang="zh-CN"/>
            </a:defPPr>
            <a:lvl1pPr>
              <a:defRPr sz="4800">
                <a:solidFill>
                  <a:schemeClr val="bg1"/>
                </a:solidFill>
                <a:latin typeface="思源黑体 CN Heavy" panose="020B0A00000000000000" pitchFamily="34" charset="-122"/>
                <a:ea typeface="思源黑体 CN Heavy" panose="020B0A00000000000000" pitchFamily="34" charset="-122"/>
              </a:defRPr>
            </a:lvl1pPr>
          </a:lstStyle>
          <a:p>
            <a:r>
              <a:rPr lang="zh-CN" altLang="en-US" sz="3200" spc="300"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rPr>
              <a:t>创新创业教育</a:t>
            </a:r>
            <a:endParaRPr lang="zh-CN" altLang="en-US" sz="3200" spc="300"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2" name="矩形 41"/>
          <p:cNvSpPr/>
          <p:nvPr/>
        </p:nvSpPr>
        <p:spPr>
          <a:xfrm>
            <a:off x="2040255" y="4131310"/>
            <a:ext cx="6395720" cy="922020"/>
          </a:xfrm>
          <a:prstGeom prst="rect">
            <a:avLst/>
          </a:prstGeom>
        </p:spPr>
        <p:txBody>
          <a:bodyPr wrap="square">
            <a:spAutoFit/>
          </a:bodyPr>
          <a:lstStyle/>
          <a:p>
            <a:pPr lvl="0" defTabSz="914400">
              <a:lnSpc>
                <a:spcPct val="150000"/>
              </a:lnSpc>
              <a:defRPr/>
            </a:pPr>
            <a:r>
              <a:rPr lang="zh-CN" altLang="en-US" sz="12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本书兼顾了传统教材的系统性和理论性，还创新构建了“创新”“创业”和“创业计划实施”三个模块的立体化阅读学习平台，如大量采用了“二维码链接”形式，拓展了相关知识点的学习。</a:t>
            </a:r>
            <a:endParaRPr lang="zh-CN" altLang="en-US" sz="12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2" presetClass="entr" presetSubtype="6" fill="hold" grpId="0" nodeType="withEffect" p14:presetBounceEnd="80000">
                                      <p:stCondLst>
                                        <p:cond delay="250"/>
                                      </p:stCondLst>
                                      <p:childTnLst>
                                        <p:set>
                                          <p:cBhvr>
                                            <p:cTn id="9" dur="1" fill="hold">
                                              <p:stCondLst>
                                                <p:cond delay="0"/>
                                              </p:stCondLst>
                                            </p:cTn>
                                            <p:tgtEl>
                                              <p:spTgt spid="2"/>
                                            </p:tgtEl>
                                            <p:attrNameLst>
                                              <p:attrName>style.visibility</p:attrName>
                                            </p:attrNameLst>
                                          </p:cBhvr>
                                          <p:to>
                                            <p:strVal val="visible"/>
                                          </p:to>
                                        </p:set>
                                        <p:anim calcmode="lin" valueType="num" p14:bounceEnd="80000">
                                          <p:cBhvr additive="base">
                                            <p:cTn id="10" dur="500" fill="hold"/>
                                            <p:tgtEl>
                                              <p:spTgt spid="2"/>
                                            </p:tgtEl>
                                            <p:attrNameLst>
                                              <p:attrName>ppt_x</p:attrName>
                                            </p:attrNameLst>
                                          </p:cBhvr>
                                          <p:tavLst>
                                            <p:tav tm="0">
                                              <p:val>
                                                <p:strVal val="1+#ppt_w/2"/>
                                              </p:val>
                                            </p:tav>
                                            <p:tav tm="100000">
                                              <p:val>
                                                <p:strVal val="#ppt_x"/>
                                              </p:val>
                                            </p:tav>
                                          </p:tavLst>
                                        </p:anim>
                                        <p:anim calcmode="lin" valueType="num" p14:bounceEnd="80000">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randombar(horizontal)">
                                          <p:cBhvr>
                                            <p:cTn id="16" dur="500"/>
                                            <p:tgtEl>
                                              <p:spTgt spid="7"/>
                                            </p:tgtEl>
                                          </p:cBhvr>
                                        </p:animEffect>
                                      </p:childTnLst>
                                    </p:cTn>
                                  </p:par>
                                  <p:par>
                                    <p:cTn id="17" presetID="47" presetClass="entr" presetSubtype="0" fill="hold" grpId="0" nodeType="withEffect">
                                      <p:stCondLst>
                                        <p:cond delay="11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par>
                                    <p:cTn id="22" presetID="16" presetClass="entr" presetSubtype="37" fill="hold" grpId="0" nodeType="withEffect">
                                      <p:stCondLst>
                                        <p:cond delay="2000"/>
                                      </p:stCondLst>
                                      <p:childTnLst>
                                        <p:set>
                                          <p:cBhvr>
                                            <p:cTn id="23" dur="1" fill="hold">
                                              <p:stCondLst>
                                                <p:cond delay="0"/>
                                              </p:stCondLst>
                                            </p:cTn>
                                            <p:tgtEl>
                                              <p:spTgt spid="10"/>
                                            </p:tgtEl>
                                            <p:attrNameLst>
                                              <p:attrName>style.visibility</p:attrName>
                                            </p:attrNameLst>
                                          </p:cBhvr>
                                          <p:to>
                                            <p:strVal val="visible"/>
                                          </p:to>
                                        </p:set>
                                        <p:animEffect transition="in" filter="barn(outVertical)">
                                          <p:cBhvr>
                                            <p:cTn id="24" dur="500"/>
                                            <p:tgtEl>
                                              <p:spTgt spid="10"/>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randombar(horizontal)">
                                          <p:cBhvr>
                                            <p:cTn id="27"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p:bldP spid="9" grpId="0"/>
          <p:bldP spid="10" grpId="0" bldLvl="0" animBg="1"/>
          <p:bldP spid="12"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2" presetClass="entr" presetSubtype="6" fill="hold" grpId="0" nodeType="withEffect">
                                      <p:stCondLst>
                                        <p:cond delay="25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1+#ppt_w/2"/>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randombar(horizontal)">
                                          <p:cBhvr>
                                            <p:cTn id="16" dur="500"/>
                                            <p:tgtEl>
                                              <p:spTgt spid="7"/>
                                            </p:tgtEl>
                                          </p:cBhvr>
                                        </p:animEffect>
                                      </p:childTnLst>
                                    </p:cTn>
                                  </p:par>
                                  <p:par>
                                    <p:cTn id="17" presetID="47" presetClass="entr" presetSubtype="0" fill="hold" grpId="0" nodeType="withEffect">
                                      <p:stCondLst>
                                        <p:cond delay="11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par>
                                    <p:cTn id="22" presetID="16" presetClass="entr" presetSubtype="37" fill="hold" grpId="0" nodeType="withEffect">
                                      <p:stCondLst>
                                        <p:cond delay="2000"/>
                                      </p:stCondLst>
                                      <p:childTnLst>
                                        <p:set>
                                          <p:cBhvr>
                                            <p:cTn id="23" dur="1" fill="hold">
                                              <p:stCondLst>
                                                <p:cond delay="0"/>
                                              </p:stCondLst>
                                            </p:cTn>
                                            <p:tgtEl>
                                              <p:spTgt spid="10"/>
                                            </p:tgtEl>
                                            <p:attrNameLst>
                                              <p:attrName>style.visibility</p:attrName>
                                            </p:attrNameLst>
                                          </p:cBhvr>
                                          <p:to>
                                            <p:strVal val="visible"/>
                                          </p:to>
                                        </p:set>
                                        <p:animEffect transition="in" filter="barn(outVertical)">
                                          <p:cBhvr>
                                            <p:cTn id="24" dur="500"/>
                                            <p:tgtEl>
                                              <p:spTgt spid="10"/>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randombar(horizontal)">
                                          <p:cBhvr>
                                            <p:cTn id="27"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p:bldP spid="9" grpId="0"/>
          <p:bldP spid="10" grpId="0" bldLvl="0" animBg="1"/>
          <p:bldP spid="12"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800225"/>
            <a:ext cx="12192000" cy="4046855"/>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3477895"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创业团队类型</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702945" y="2670175"/>
            <a:ext cx="10786110" cy="2306955"/>
          </a:xfrm>
          <a:prstGeom prst="rect">
            <a:avLst/>
          </a:prstGeom>
          <a:noFill/>
        </p:spPr>
        <p:txBody>
          <a:bodyPr wrap="square" rtlCol="0" anchor="t">
            <a:spAutoFit/>
          </a:bodyPr>
          <a:p>
            <a:pPr indent="406400" fontAlgn="auto">
              <a:lnSpc>
                <a:spcPct val="15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1740828767"/>
                </a:ext>
              </a:extLst>
            </a:pPr>
            <a:r>
              <a:rPr lang="zh-CN" altLang="en-US" sz="1600"/>
              <a:t>向心型创业团队一般是在一个核心人物有了创业的想法后，根据设想建设的创业团队，主导人物在组织中的行为对其他个体影响巨大，其特点如下。</a:t>
            </a:r>
            <a:endParaRPr lang="zh-CN" altLang="en-US" sz="1600"/>
          </a:p>
          <a:p>
            <a:pPr indent="406400" fontAlgn="auto">
              <a:lnSpc>
                <a:spcPct val="15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1740828767"/>
                </a:ext>
              </a:extLst>
            </a:pPr>
            <a:r>
              <a:rPr lang="zh-CN" altLang="en-US" sz="1600"/>
              <a:t>（1）决策程序相对简单，组织效率较高。</a:t>
            </a:r>
            <a:endParaRPr lang="zh-CN" altLang="en-US" sz="1600"/>
          </a:p>
          <a:p>
            <a:pPr indent="406400" fontAlgn="auto">
              <a:lnSpc>
                <a:spcPct val="15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1740828767"/>
                </a:ext>
              </a:extLst>
            </a:pPr>
            <a:r>
              <a:rPr lang="zh-CN" altLang="en-US" sz="1600"/>
              <a:t>（2）容易形成权力过分集中的局面，从而使决策失误的风险加大。</a:t>
            </a:r>
            <a:endParaRPr lang="zh-CN" altLang="en-US" sz="1600"/>
          </a:p>
          <a:p>
            <a:pPr indent="406400" fontAlgn="auto">
              <a:lnSpc>
                <a:spcPct val="15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1740828767"/>
                </a:ext>
              </a:extLst>
            </a:pPr>
            <a:r>
              <a:rPr lang="zh-CN" altLang="en-US" sz="1600"/>
              <a:t>（3）当其他团队和主导人物发生冲突时，因为核心主导人物的特殊权威，使其他团队成员在冲突发生时往往处于被动地位，在冲突较严重时，一般都会选择离开团队，因而对组织的影响较大。</a:t>
            </a:r>
            <a:endParaRPr lang="zh-CN" altLang="en-US" sz="1600"/>
          </a:p>
        </p:txBody>
      </p:sp>
      <p:sp>
        <p:nvSpPr>
          <p:cNvPr id="3" name="文本框 2"/>
          <p:cNvSpPr txBox="1"/>
          <p:nvPr/>
        </p:nvSpPr>
        <p:spPr>
          <a:xfrm>
            <a:off x="702945" y="2169160"/>
            <a:ext cx="3096260" cy="368300"/>
          </a:xfrm>
          <a:prstGeom prst="rect">
            <a:avLst/>
          </a:prstGeom>
          <a:noFill/>
        </p:spPr>
        <p:txBody>
          <a:bodyPr wrap="square" rtlCol="0" anchor="t">
            <a:spAutoFit/>
          </a:bodyPr>
          <a:p>
            <a:r>
              <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（一）向心型创业团队</a:t>
            </a:r>
            <a:endPar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800225"/>
            <a:ext cx="12192000" cy="4046855"/>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3477895"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创业团队类型</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702945" y="2670175"/>
            <a:ext cx="10786110" cy="3046095"/>
          </a:xfrm>
          <a:prstGeom prst="rect">
            <a:avLst/>
          </a:prstGeom>
          <a:noFill/>
        </p:spPr>
        <p:txBody>
          <a:bodyPr wrap="square" rtlCol="0" anchor="t">
            <a:spAutoFit/>
          </a:bodyPr>
          <a:p>
            <a:pPr indent="406400" fontAlgn="auto">
              <a:lnSpc>
                <a:spcPct val="15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1740828767"/>
                </a:ext>
              </a:extLst>
            </a:pPr>
            <a:r>
              <a:rPr lang="zh-CN" altLang="en-US" sz="1600"/>
              <a:t>网状创业团队成员一般在创业之前都有密切的关系，比如同学、亲友、同事、朋友等。他们在交往过程中，共同认可某一创业想法，达成共识后一起创业。在创业初期，这种团队没有明确的核心人物，大家根据自己的特点进行自发的组织角色定位，各位成员基本上扮演的是协作者或者伙伴角色，其主要特点如下。</a:t>
            </a:r>
            <a:endParaRPr lang="zh-CN" altLang="en-US" sz="1600"/>
          </a:p>
          <a:p>
            <a:pPr indent="406400" fontAlgn="auto">
              <a:lnSpc>
                <a:spcPct val="15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1740828767"/>
                </a:ext>
              </a:extLst>
            </a:pPr>
            <a:r>
              <a:rPr lang="zh-CN" altLang="en-US" sz="1600"/>
              <a:t>（1）团队没有明显的核心，整体结构较为松散。</a:t>
            </a:r>
            <a:endParaRPr lang="zh-CN" altLang="en-US" sz="1600"/>
          </a:p>
          <a:p>
            <a:pPr indent="406400" fontAlgn="auto">
              <a:lnSpc>
                <a:spcPct val="15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1740828767"/>
                </a:ext>
              </a:extLst>
            </a:pPr>
            <a:r>
              <a:rPr lang="zh-CN" altLang="en-US" sz="1600"/>
              <a:t>（2）组织决策时，一般采取集体决策的方式，通过大量的沟通和讨论达成一致意见，决策效率相对较低。</a:t>
            </a:r>
            <a:endParaRPr lang="zh-CN" altLang="en-US" sz="1600"/>
          </a:p>
          <a:p>
            <a:pPr indent="406400" fontAlgn="auto">
              <a:lnSpc>
                <a:spcPct val="15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1740828767"/>
                </a:ext>
              </a:extLst>
            </a:pPr>
            <a:r>
              <a:rPr lang="zh-CN" altLang="en-US" sz="1600"/>
              <a:t>（3）团队成员在团队中的地位相似，所以容易在组织中形成多头领导的局面。</a:t>
            </a:r>
            <a:endParaRPr lang="zh-CN" altLang="en-US" sz="1600"/>
          </a:p>
          <a:p>
            <a:pPr indent="406400" fontAlgn="auto">
              <a:lnSpc>
                <a:spcPct val="15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1740828767"/>
                </a:ext>
              </a:extLst>
            </a:pPr>
            <a:r>
              <a:rPr lang="zh-CN" altLang="en-US" sz="1600"/>
              <a:t>（4）当团队成员之间发生冲突时，一般都采用平等协商、积极解决的态度消除冲突，团队成员不会轻易离开。但是一旦团队成员间的冲突升级，使某些团队成员撤出团队，就容易导致整个团队的涣散。</a:t>
            </a:r>
            <a:endParaRPr lang="zh-CN" altLang="en-US" sz="1600"/>
          </a:p>
        </p:txBody>
      </p:sp>
      <p:sp>
        <p:nvSpPr>
          <p:cNvPr id="3" name="文本框 2"/>
          <p:cNvSpPr txBox="1"/>
          <p:nvPr/>
        </p:nvSpPr>
        <p:spPr>
          <a:xfrm>
            <a:off x="702945" y="2169160"/>
            <a:ext cx="3096260" cy="368300"/>
          </a:xfrm>
          <a:prstGeom prst="rect">
            <a:avLst/>
          </a:prstGeom>
          <a:noFill/>
        </p:spPr>
        <p:txBody>
          <a:bodyPr wrap="square" rtlCol="0" anchor="t">
            <a:spAutoFit/>
          </a:bodyPr>
          <a:p>
            <a:r>
              <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（二）网状创业团队</a:t>
            </a:r>
            <a:endPar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800225"/>
            <a:ext cx="12192000" cy="4046855"/>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3477895"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创业团队类型</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702945" y="2670175"/>
            <a:ext cx="10786110" cy="3046095"/>
          </a:xfrm>
          <a:prstGeom prst="rect">
            <a:avLst/>
          </a:prstGeom>
          <a:noFill/>
        </p:spPr>
        <p:txBody>
          <a:bodyPr wrap="square" rtlCol="0" anchor="t">
            <a:spAutoFit/>
          </a:bodyPr>
          <a:p>
            <a:pPr indent="406400" fontAlgn="auto">
              <a:lnSpc>
                <a:spcPct val="15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1740828767"/>
                </a:ext>
              </a:extLst>
            </a:pPr>
            <a:r>
              <a:rPr lang="zh-CN" altLang="en-US" sz="1600"/>
              <a:t>在全世界90% 以上的小企业中有80% 是家族企业，甚至在《财富》杂志排名前500家的大企业中，就有1/3 由某个家族控制。家族式团队是一种团结、利益一致、有着共同向心力的团队，有如下特点。</a:t>
            </a:r>
            <a:endParaRPr lang="zh-CN" altLang="en-US" sz="1600"/>
          </a:p>
          <a:p>
            <a:pPr indent="406400" fontAlgn="auto">
              <a:lnSpc>
                <a:spcPct val="15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1740828767"/>
                </a:ext>
              </a:extLst>
            </a:pPr>
            <a:r>
              <a:rPr lang="zh-CN" altLang="en-US" sz="1600"/>
              <a:t>（1）在团队里更多的是亲情，是专制，民主的成分相对较少。</a:t>
            </a:r>
            <a:endParaRPr lang="zh-CN" altLang="en-US" sz="1600"/>
          </a:p>
          <a:p>
            <a:pPr indent="406400" fontAlgn="auto">
              <a:lnSpc>
                <a:spcPct val="15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1740828767"/>
                </a:ext>
              </a:extLst>
            </a:pPr>
            <a:r>
              <a:rPr lang="zh-CN" altLang="en-US" sz="1600"/>
              <a:t>（2）家族式团队所体现的是尊重长者，经常出现一个人说了算的情况。</a:t>
            </a:r>
            <a:endParaRPr lang="zh-CN" altLang="en-US" sz="1600"/>
          </a:p>
          <a:p>
            <a:pPr indent="406400" fontAlgn="auto">
              <a:lnSpc>
                <a:spcPct val="15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1740828767"/>
                </a:ext>
              </a:extLst>
            </a:pPr>
            <a:r>
              <a:rPr lang="zh-CN" altLang="en-US" sz="1600"/>
              <a:t>（3）创业时期，创业者能够以较低的成本迅速网罗人才，团结奋斗，甚至不计较报酬，从而使企业能在短时间内获得竞争优势。</a:t>
            </a:r>
            <a:endParaRPr lang="zh-CN" altLang="en-US" sz="1600"/>
          </a:p>
          <a:p>
            <a:pPr indent="406400" fontAlgn="auto">
              <a:lnSpc>
                <a:spcPct val="15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1740828767"/>
                </a:ext>
              </a:extLst>
            </a:pPr>
            <a:r>
              <a:rPr lang="zh-CN" altLang="en-US" sz="1600"/>
              <a:t>（4）内部信息沟通顺畅，对外部市场信息反馈及时。</a:t>
            </a:r>
            <a:endParaRPr lang="zh-CN" altLang="en-US" sz="1600"/>
          </a:p>
          <a:p>
            <a:pPr indent="406400" fontAlgn="auto">
              <a:lnSpc>
                <a:spcPct val="15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1740828767"/>
                </a:ext>
              </a:extLst>
            </a:pPr>
            <a:r>
              <a:rPr lang="zh-CN" altLang="en-US" sz="1600"/>
              <a:t>（5）难以得到优秀的人才，在某种程度上制约其迅速发展。</a:t>
            </a:r>
            <a:endParaRPr lang="zh-CN" altLang="en-US" sz="1600"/>
          </a:p>
        </p:txBody>
      </p:sp>
      <p:sp>
        <p:nvSpPr>
          <p:cNvPr id="3" name="文本框 2"/>
          <p:cNvSpPr txBox="1"/>
          <p:nvPr/>
        </p:nvSpPr>
        <p:spPr>
          <a:xfrm>
            <a:off x="702945" y="2169160"/>
            <a:ext cx="3096260" cy="368300"/>
          </a:xfrm>
          <a:prstGeom prst="rect">
            <a:avLst/>
          </a:prstGeom>
          <a:noFill/>
        </p:spPr>
        <p:txBody>
          <a:bodyPr wrap="square" rtlCol="0" anchor="t">
            <a:spAutoFit/>
          </a:bodyPr>
          <a:p>
            <a:r>
              <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（三）家族式创业团队</a:t>
            </a:r>
            <a:endPar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17"/>
          <p:cNvSpPr txBox="1"/>
          <p:nvPr/>
        </p:nvSpPr>
        <p:spPr>
          <a:xfrm>
            <a:off x="1048385" y="403860"/>
            <a:ext cx="8244840" cy="368300"/>
          </a:xfrm>
          <a:prstGeom prst="rect">
            <a:avLst/>
          </a:prstGeom>
          <a:noFill/>
        </p:spPr>
        <p:txBody>
          <a:bodyPr wrap="square" rtlCol="0">
            <a:spAutoFit/>
          </a:bodyPr>
          <a:lstStyle/>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创业团队组建的基本原则主要表现为以下几方面。</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2" name="Group 3"/>
          <p:cNvGrpSpPr/>
          <p:nvPr/>
        </p:nvGrpSpPr>
        <p:grpSpPr>
          <a:xfrm>
            <a:off x="4467340" y="2018116"/>
            <a:ext cx="3257320" cy="3169144"/>
            <a:chOff x="4838931" y="2235457"/>
            <a:chExt cx="2514138" cy="2446080"/>
          </a:xfrm>
        </p:grpSpPr>
        <p:sp>
          <p:nvSpPr>
            <p:cNvPr id="3" name="Rectangle: Rounded Corners 4"/>
            <p:cNvSpPr/>
            <p:nvPr/>
          </p:nvSpPr>
          <p:spPr>
            <a:xfrm rot="18900000">
              <a:off x="4978611" y="2341108"/>
              <a:ext cx="2234778" cy="2234778"/>
            </a:xfrm>
            <a:prstGeom prst="roundRect">
              <a:avLst>
                <a:gd name="adj" fmla="val 20207"/>
              </a:avLst>
            </a:prstGeom>
            <a:noFill/>
            <a:ln w="762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 name="Oval 5"/>
            <p:cNvSpPr/>
            <p:nvPr/>
          </p:nvSpPr>
          <p:spPr>
            <a:xfrm>
              <a:off x="4838931" y="2235457"/>
              <a:ext cx="1085850" cy="108585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 name="Oval 6"/>
            <p:cNvSpPr/>
            <p:nvPr/>
          </p:nvSpPr>
          <p:spPr>
            <a:xfrm>
              <a:off x="6267219" y="2235457"/>
              <a:ext cx="1085850" cy="10858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6" name="Oval 7"/>
            <p:cNvSpPr/>
            <p:nvPr/>
          </p:nvSpPr>
          <p:spPr>
            <a:xfrm>
              <a:off x="4838931" y="3595687"/>
              <a:ext cx="1085850" cy="10858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7" name="Oval 8"/>
            <p:cNvSpPr/>
            <p:nvPr/>
          </p:nvSpPr>
          <p:spPr>
            <a:xfrm>
              <a:off x="6267219" y="3595687"/>
              <a:ext cx="1085850" cy="108585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grpSp>
      <p:sp>
        <p:nvSpPr>
          <p:cNvPr id="8" name="TextBox 9"/>
          <p:cNvSpPr txBox="1"/>
          <p:nvPr/>
        </p:nvSpPr>
        <p:spPr>
          <a:xfrm>
            <a:off x="4797374" y="2336809"/>
            <a:ext cx="746760" cy="768350"/>
          </a:xfrm>
          <a:prstGeom prst="rect">
            <a:avLst/>
          </a:prstGeom>
          <a:noFill/>
        </p:spPr>
        <p:txBody>
          <a:bodyPr wrap="none" rtlCol="0">
            <a:spAutoFit/>
          </a:bodyPr>
          <a:lstStyle/>
          <a:p>
            <a:pPr algn="ctr"/>
            <a:r>
              <a:rPr lang="en-US" sz="44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01</a:t>
            </a:r>
            <a:endParaRPr lang="en-US" sz="44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9" name="TextBox 10"/>
          <p:cNvSpPr txBox="1"/>
          <p:nvPr/>
        </p:nvSpPr>
        <p:spPr>
          <a:xfrm>
            <a:off x="6647866" y="2336809"/>
            <a:ext cx="746760" cy="768350"/>
          </a:xfrm>
          <a:prstGeom prst="rect">
            <a:avLst/>
          </a:prstGeom>
          <a:noFill/>
        </p:spPr>
        <p:txBody>
          <a:bodyPr wrap="none" rtlCol="0">
            <a:spAutoFit/>
          </a:bodyPr>
          <a:lstStyle/>
          <a:p>
            <a:pPr algn="ctr"/>
            <a:r>
              <a:rPr lang="en-US" sz="44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02</a:t>
            </a:r>
            <a:endParaRPr lang="en-US" sz="44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0" name="TextBox 11"/>
          <p:cNvSpPr txBox="1"/>
          <p:nvPr/>
        </p:nvSpPr>
        <p:spPr>
          <a:xfrm>
            <a:off x="4797374" y="4093035"/>
            <a:ext cx="746760" cy="768350"/>
          </a:xfrm>
          <a:prstGeom prst="rect">
            <a:avLst/>
          </a:prstGeom>
          <a:noFill/>
        </p:spPr>
        <p:txBody>
          <a:bodyPr wrap="none" rtlCol="0">
            <a:spAutoFit/>
          </a:bodyPr>
          <a:lstStyle/>
          <a:p>
            <a:pPr algn="ctr"/>
            <a:r>
              <a:rPr lang="en-US" sz="44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04</a:t>
            </a:r>
            <a:endParaRPr lang="en-US" sz="44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1" name="TextBox 12"/>
          <p:cNvSpPr txBox="1"/>
          <p:nvPr/>
        </p:nvSpPr>
        <p:spPr>
          <a:xfrm>
            <a:off x="6647866" y="4093035"/>
            <a:ext cx="746760" cy="768350"/>
          </a:xfrm>
          <a:prstGeom prst="rect">
            <a:avLst/>
          </a:prstGeom>
          <a:noFill/>
        </p:spPr>
        <p:txBody>
          <a:bodyPr wrap="none" rtlCol="0">
            <a:spAutoFit/>
          </a:bodyPr>
          <a:lstStyle/>
          <a:p>
            <a:pPr algn="ctr"/>
            <a:r>
              <a:rPr lang="en-US" sz="44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03</a:t>
            </a:r>
            <a:endParaRPr lang="en-US" sz="44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2" name="Rectangle 14"/>
          <p:cNvSpPr/>
          <p:nvPr/>
        </p:nvSpPr>
        <p:spPr>
          <a:xfrm>
            <a:off x="2010915" y="2029385"/>
            <a:ext cx="2113280" cy="337185"/>
          </a:xfrm>
          <a:prstGeom prst="rect">
            <a:avLst/>
          </a:prstGeom>
          <a:solidFill>
            <a:schemeClr val="accent2"/>
          </a:solidFill>
        </p:spPr>
        <p:txBody>
          <a:bodyPr wrap="none">
            <a:spAutoFit/>
          </a:bodyPr>
          <a:lstStyle/>
          <a:p>
            <a:pPr algn="r"/>
            <a:r>
              <a:rPr lang="zh-CN" altLang="en-US" sz="16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1. 目标明确合理原则</a:t>
            </a:r>
            <a:endParaRPr lang="zh-CN" altLang="en-US" sz="16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3" name="Rectangle 16"/>
          <p:cNvSpPr/>
          <p:nvPr/>
        </p:nvSpPr>
        <p:spPr>
          <a:xfrm>
            <a:off x="8035269" y="2029385"/>
            <a:ext cx="1300480" cy="337185"/>
          </a:xfrm>
          <a:prstGeom prst="rect">
            <a:avLst/>
          </a:prstGeom>
          <a:solidFill>
            <a:schemeClr val="accent1"/>
          </a:solidFill>
        </p:spPr>
        <p:txBody>
          <a:bodyPr wrap="none">
            <a:spAutoFit/>
          </a:bodyPr>
          <a:lstStyle/>
          <a:p>
            <a:pPr algn="l"/>
            <a:r>
              <a:rPr lang="zh-CN" altLang="en-US" sz="16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2. 互补原则</a:t>
            </a:r>
            <a:endParaRPr lang="zh-CN" altLang="en-US" sz="16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4" name="Rectangle 18"/>
          <p:cNvSpPr/>
          <p:nvPr/>
        </p:nvSpPr>
        <p:spPr>
          <a:xfrm>
            <a:off x="2401029" y="4308232"/>
            <a:ext cx="1706880" cy="337185"/>
          </a:xfrm>
          <a:prstGeom prst="rect">
            <a:avLst/>
          </a:prstGeom>
          <a:solidFill>
            <a:schemeClr val="accent1"/>
          </a:solidFill>
        </p:spPr>
        <p:txBody>
          <a:bodyPr wrap="none">
            <a:spAutoFit/>
          </a:bodyPr>
          <a:lstStyle/>
          <a:p>
            <a:pPr algn="r"/>
            <a:r>
              <a:rPr lang="zh-CN" altLang="en-US" sz="16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4. 动态开放原则</a:t>
            </a:r>
            <a:endParaRPr lang="zh-CN" altLang="en-US" sz="16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5" name="Rectangle 20"/>
          <p:cNvSpPr/>
          <p:nvPr/>
        </p:nvSpPr>
        <p:spPr>
          <a:xfrm>
            <a:off x="8035269" y="4308232"/>
            <a:ext cx="1706880" cy="337185"/>
          </a:xfrm>
          <a:prstGeom prst="rect">
            <a:avLst/>
          </a:prstGeom>
          <a:solidFill>
            <a:schemeClr val="accent2"/>
          </a:solidFill>
        </p:spPr>
        <p:txBody>
          <a:bodyPr wrap="none">
            <a:spAutoFit/>
          </a:bodyPr>
          <a:lstStyle/>
          <a:p>
            <a:pPr algn="l"/>
            <a:r>
              <a:rPr lang="zh-CN" altLang="en-US" sz="16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3. 精简高效原则</a:t>
            </a:r>
            <a:endParaRPr lang="zh-CN" altLang="en-US" sz="16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矩形 15"/>
          <p:cNvSpPr/>
          <p:nvPr/>
        </p:nvSpPr>
        <p:spPr>
          <a:xfrm>
            <a:off x="8035290" y="2456815"/>
            <a:ext cx="3175635" cy="1372235"/>
          </a:xfrm>
          <a:prstGeom prst="rect">
            <a:avLst/>
          </a:prstGeom>
        </p:spPr>
        <p:txBody>
          <a:bodyPr wrap="square" lIns="91433" tIns="45716" rIns="91433" bIns="45716">
            <a:spAutoFit/>
          </a:bodyPr>
          <a:lstStyle/>
          <a:p>
            <a:pPr lvl="0" algn="l">
              <a:lnSpc>
                <a:spcPts val="2000"/>
              </a:lnSpc>
              <a:defRPr/>
            </a:pPr>
            <a:r>
              <a:rPr lang="zh-CN" altLang="en-US" sz="12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创业者之所以寻求团队合作，其目的就在于弥补创业目标与自身能力间的差距。只有当团队成员相互间在知识、技能、经验等方面实现互补时，才有可能通过相互协作发挥出“1+1&gt;2”的协同效应。</a:t>
            </a:r>
            <a:endParaRPr lang="zh-CN" altLang="en-US" sz="12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7" name="矩形 16"/>
          <p:cNvSpPr/>
          <p:nvPr/>
        </p:nvSpPr>
        <p:spPr>
          <a:xfrm>
            <a:off x="8035290" y="4738370"/>
            <a:ext cx="3176270" cy="859155"/>
          </a:xfrm>
          <a:prstGeom prst="rect">
            <a:avLst/>
          </a:prstGeom>
        </p:spPr>
        <p:txBody>
          <a:bodyPr wrap="square" lIns="91433" tIns="45716" rIns="91433" bIns="45716">
            <a:spAutoFit/>
          </a:bodyPr>
          <a:lstStyle/>
          <a:p>
            <a:pPr lvl="0" algn="l">
              <a:lnSpc>
                <a:spcPts val="2000"/>
              </a:lnSpc>
              <a:defRPr/>
            </a:pPr>
            <a:r>
              <a:rPr lang="zh-CN" altLang="en-US" sz="12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为了减少创业期的运作成本，最大比例地分享成果，创业团队人员构成应在保证企业能高效运作的前提下尽量精简。</a:t>
            </a:r>
            <a:endParaRPr lang="zh-CN" altLang="en-US" sz="12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8" name="矩形 17"/>
          <p:cNvSpPr/>
          <p:nvPr/>
        </p:nvSpPr>
        <p:spPr>
          <a:xfrm>
            <a:off x="817245" y="4738370"/>
            <a:ext cx="3306445" cy="859155"/>
          </a:xfrm>
          <a:prstGeom prst="rect">
            <a:avLst/>
          </a:prstGeom>
        </p:spPr>
        <p:txBody>
          <a:bodyPr wrap="square" lIns="91433" tIns="45716" rIns="91433" bIns="45716">
            <a:spAutoFit/>
          </a:bodyPr>
          <a:lstStyle/>
          <a:p>
            <a:pPr lvl="0" algn="r">
              <a:lnSpc>
                <a:spcPts val="2000"/>
              </a:lnSpc>
              <a:defRPr/>
            </a:pPr>
            <a:r>
              <a:rPr lang="zh-CN" altLang="en-US" sz="12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创业过程是一个充满了不确定性的过程，团队中可能因为能力、观念等多种因素不断有人在离开，同时也有人在要求加入。</a:t>
            </a:r>
            <a:endParaRPr lang="zh-CN" altLang="en-US" sz="12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9" name="矩形 18"/>
          <p:cNvSpPr/>
          <p:nvPr/>
        </p:nvSpPr>
        <p:spPr>
          <a:xfrm>
            <a:off x="817245" y="2432685"/>
            <a:ext cx="3306445" cy="1115695"/>
          </a:xfrm>
          <a:prstGeom prst="rect">
            <a:avLst/>
          </a:prstGeom>
        </p:spPr>
        <p:txBody>
          <a:bodyPr wrap="square" lIns="91433" tIns="45716" rIns="91433" bIns="45716">
            <a:spAutoFit/>
          </a:bodyPr>
          <a:lstStyle/>
          <a:p>
            <a:pPr lvl="0" algn="r">
              <a:lnSpc>
                <a:spcPts val="2000"/>
              </a:lnSpc>
              <a:defRPr/>
            </a:pPr>
            <a:r>
              <a:rPr lang="zh-CN" altLang="en-US" sz="12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目标必须明确，这样才能使团队成员清楚地认识到共同的奋斗方向是什么。与此同时，目标也必须是合理的、切实可行的，这样才能真正达到激励的目的。</a:t>
            </a:r>
            <a:endParaRPr lang="zh-CN" altLang="en-US" sz="12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4054"/>
                                  </p:iterate>
                                  <p:childTnLst>
                                    <p:set>
                                      <p:cBhvr>
                                        <p:cTn id="6" dur="1" fill="hold">
                                          <p:stCondLst>
                                            <p:cond delay="0"/>
                                          </p:stCondLst>
                                        </p:cTn>
                                        <p:tgtEl>
                                          <p:spTgt spid="16"/>
                                        </p:tgtEl>
                                        <p:attrNameLst>
                                          <p:attrName>style.visibility</p:attrName>
                                        </p:attrNameLst>
                                      </p:cBhvr>
                                      <p:to>
                                        <p:strVal val="visible"/>
                                      </p:to>
                                    </p:set>
                                    <p:anim calcmode="lin" valueType="num">
                                      <p:cBhvr>
                                        <p:cTn id="7" dur="250" fill="hold"/>
                                        <p:tgtEl>
                                          <p:spTgt spid="16"/>
                                        </p:tgtEl>
                                        <p:attrNameLst>
                                          <p:attrName>ppt_w</p:attrName>
                                        </p:attrNameLst>
                                      </p:cBhvr>
                                      <p:tavLst>
                                        <p:tav tm="0">
                                          <p:val>
                                            <p:fltVal val="0"/>
                                          </p:val>
                                        </p:tav>
                                        <p:tav tm="100000">
                                          <p:val>
                                            <p:strVal val="#ppt_w"/>
                                          </p:val>
                                        </p:tav>
                                      </p:tavLst>
                                    </p:anim>
                                    <p:anim calcmode="lin" valueType="num">
                                      <p:cBhvr>
                                        <p:cTn id="8" dur="250" fill="hold"/>
                                        <p:tgtEl>
                                          <p:spTgt spid="16"/>
                                        </p:tgtEl>
                                        <p:attrNameLst>
                                          <p:attrName>ppt_h</p:attrName>
                                        </p:attrNameLst>
                                      </p:cBhvr>
                                      <p:tavLst>
                                        <p:tav tm="0">
                                          <p:val>
                                            <p:fltVal val="0"/>
                                          </p:val>
                                        </p:tav>
                                        <p:tav tm="100000">
                                          <p:val>
                                            <p:strVal val="#ppt_h"/>
                                          </p:val>
                                        </p:tav>
                                      </p:tavLst>
                                    </p:anim>
                                    <p:animEffect transition="in" filter="fade">
                                      <p:cBhvr>
                                        <p:cTn id="9" dur="250"/>
                                        <p:tgtEl>
                                          <p:spTgt spid="16"/>
                                        </p:tgtEl>
                                      </p:cBhvr>
                                    </p:animEffect>
                                  </p:childTnLst>
                                </p:cTn>
                              </p:par>
                            </p:childTnLst>
                          </p:cTn>
                        </p:par>
                        <p:par>
                          <p:cTn id="10" fill="hold">
                            <p:stCondLst>
                              <p:cond delay="1141"/>
                            </p:stCondLst>
                            <p:childTnLst>
                              <p:par>
                                <p:cTn id="11" presetID="53" presetClass="entr" presetSubtype="16" fill="hold" grpId="0" nodeType="afterEffect">
                                  <p:stCondLst>
                                    <p:cond delay="0"/>
                                  </p:stCondLst>
                                  <p:iterate type="lt">
                                    <p:tmPct val="4054"/>
                                  </p:iterate>
                                  <p:childTnLst>
                                    <p:set>
                                      <p:cBhvr>
                                        <p:cTn id="12" dur="1" fill="hold">
                                          <p:stCondLst>
                                            <p:cond delay="0"/>
                                          </p:stCondLst>
                                        </p:cTn>
                                        <p:tgtEl>
                                          <p:spTgt spid="17"/>
                                        </p:tgtEl>
                                        <p:attrNameLst>
                                          <p:attrName>style.visibility</p:attrName>
                                        </p:attrNameLst>
                                      </p:cBhvr>
                                      <p:to>
                                        <p:strVal val="visible"/>
                                      </p:to>
                                    </p:set>
                                    <p:anim calcmode="lin" valueType="num">
                                      <p:cBhvr>
                                        <p:cTn id="13" dur="250" fill="hold"/>
                                        <p:tgtEl>
                                          <p:spTgt spid="17"/>
                                        </p:tgtEl>
                                        <p:attrNameLst>
                                          <p:attrName>ppt_w</p:attrName>
                                        </p:attrNameLst>
                                      </p:cBhvr>
                                      <p:tavLst>
                                        <p:tav tm="0">
                                          <p:val>
                                            <p:fltVal val="0"/>
                                          </p:val>
                                        </p:tav>
                                        <p:tav tm="100000">
                                          <p:val>
                                            <p:strVal val="#ppt_w"/>
                                          </p:val>
                                        </p:tav>
                                      </p:tavLst>
                                    </p:anim>
                                    <p:anim calcmode="lin" valueType="num">
                                      <p:cBhvr>
                                        <p:cTn id="14" dur="250" fill="hold"/>
                                        <p:tgtEl>
                                          <p:spTgt spid="17"/>
                                        </p:tgtEl>
                                        <p:attrNameLst>
                                          <p:attrName>ppt_h</p:attrName>
                                        </p:attrNameLst>
                                      </p:cBhvr>
                                      <p:tavLst>
                                        <p:tav tm="0">
                                          <p:val>
                                            <p:fltVal val="0"/>
                                          </p:val>
                                        </p:tav>
                                        <p:tav tm="100000">
                                          <p:val>
                                            <p:strVal val="#ppt_h"/>
                                          </p:val>
                                        </p:tav>
                                      </p:tavLst>
                                    </p:anim>
                                    <p:animEffect transition="in" filter="fade">
                                      <p:cBhvr>
                                        <p:cTn id="15" dur="250"/>
                                        <p:tgtEl>
                                          <p:spTgt spid="17"/>
                                        </p:tgtEl>
                                      </p:cBhvr>
                                    </p:animEffect>
                                  </p:childTnLst>
                                </p:cTn>
                              </p:par>
                            </p:childTnLst>
                          </p:cTn>
                        </p:par>
                        <p:par>
                          <p:cTn id="16" fill="hold">
                            <p:stCondLst>
                              <p:cond delay="1898"/>
                            </p:stCondLst>
                            <p:childTnLst>
                              <p:par>
                                <p:cTn id="17" presetID="53" presetClass="entr" presetSubtype="16" fill="hold" grpId="0" nodeType="afterEffect">
                                  <p:stCondLst>
                                    <p:cond delay="0"/>
                                  </p:stCondLst>
                                  <p:iterate type="lt">
                                    <p:tmPct val="4054"/>
                                  </p:iterate>
                                  <p:childTnLst>
                                    <p:set>
                                      <p:cBhvr>
                                        <p:cTn id="18" dur="1" fill="hold">
                                          <p:stCondLst>
                                            <p:cond delay="0"/>
                                          </p:stCondLst>
                                        </p:cTn>
                                        <p:tgtEl>
                                          <p:spTgt spid="18"/>
                                        </p:tgtEl>
                                        <p:attrNameLst>
                                          <p:attrName>style.visibility</p:attrName>
                                        </p:attrNameLst>
                                      </p:cBhvr>
                                      <p:to>
                                        <p:strVal val="visible"/>
                                      </p:to>
                                    </p:set>
                                    <p:anim calcmode="lin" valueType="num">
                                      <p:cBhvr>
                                        <p:cTn id="19" dur="250" fill="hold"/>
                                        <p:tgtEl>
                                          <p:spTgt spid="18"/>
                                        </p:tgtEl>
                                        <p:attrNameLst>
                                          <p:attrName>ppt_w</p:attrName>
                                        </p:attrNameLst>
                                      </p:cBhvr>
                                      <p:tavLst>
                                        <p:tav tm="0">
                                          <p:val>
                                            <p:fltVal val="0"/>
                                          </p:val>
                                        </p:tav>
                                        <p:tav tm="100000">
                                          <p:val>
                                            <p:strVal val="#ppt_w"/>
                                          </p:val>
                                        </p:tav>
                                      </p:tavLst>
                                    </p:anim>
                                    <p:anim calcmode="lin" valueType="num">
                                      <p:cBhvr>
                                        <p:cTn id="20" dur="250" fill="hold"/>
                                        <p:tgtEl>
                                          <p:spTgt spid="18"/>
                                        </p:tgtEl>
                                        <p:attrNameLst>
                                          <p:attrName>ppt_h</p:attrName>
                                        </p:attrNameLst>
                                      </p:cBhvr>
                                      <p:tavLst>
                                        <p:tav tm="0">
                                          <p:val>
                                            <p:fltVal val="0"/>
                                          </p:val>
                                        </p:tav>
                                        <p:tav tm="100000">
                                          <p:val>
                                            <p:strVal val="#ppt_h"/>
                                          </p:val>
                                        </p:tav>
                                      </p:tavLst>
                                    </p:anim>
                                    <p:animEffect transition="in" filter="fade">
                                      <p:cBhvr>
                                        <p:cTn id="21" dur="250"/>
                                        <p:tgtEl>
                                          <p:spTgt spid="18"/>
                                        </p:tgtEl>
                                      </p:cBhvr>
                                    </p:animEffect>
                                  </p:childTnLst>
                                </p:cTn>
                              </p:par>
                            </p:childTnLst>
                          </p:cTn>
                        </p:par>
                        <p:par>
                          <p:cTn id="22" fill="hold">
                            <p:stCondLst>
                              <p:cond delay="2685"/>
                            </p:stCondLst>
                            <p:childTnLst>
                              <p:par>
                                <p:cTn id="23" presetID="53" presetClass="entr" presetSubtype="16" fill="hold" grpId="0" nodeType="afterEffect">
                                  <p:stCondLst>
                                    <p:cond delay="0"/>
                                  </p:stCondLst>
                                  <p:iterate type="lt">
                                    <p:tmPct val="4054"/>
                                  </p:iterate>
                                  <p:childTnLst>
                                    <p:set>
                                      <p:cBhvr>
                                        <p:cTn id="24" dur="1" fill="hold">
                                          <p:stCondLst>
                                            <p:cond delay="0"/>
                                          </p:stCondLst>
                                        </p:cTn>
                                        <p:tgtEl>
                                          <p:spTgt spid="19"/>
                                        </p:tgtEl>
                                        <p:attrNameLst>
                                          <p:attrName>style.visibility</p:attrName>
                                        </p:attrNameLst>
                                      </p:cBhvr>
                                      <p:to>
                                        <p:strVal val="visible"/>
                                      </p:to>
                                    </p:set>
                                    <p:anim calcmode="lin" valueType="num">
                                      <p:cBhvr>
                                        <p:cTn id="25" dur="250" fill="hold"/>
                                        <p:tgtEl>
                                          <p:spTgt spid="19"/>
                                        </p:tgtEl>
                                        <p:attrNameLst>
                                          <p:attrName>ppt_w</p:attrName>
                                        </p:attrNameLst>
                                      </p:cBhvr>
                                      <p:tavLst>
                                        <p:tav tm="0">
                                          <p:val>
                                            <p:fltVal val="0"/>
                                          </p:val>
                                        </p:tav>
                                        <p:tav tm="100000">
                                          <p:val>
                                            <p:strVal val="#ppt_w"/>
                                          </p:val>
                                        </p:tav>
                                      </p:tavLst>
                                    </p:anim>
                                    <p:anim calcmode="lin" valueType="num">
                                      <p:cBhvr>
                                        <p:cTn id="26" dur="250" fill="hold"/>
                                        <p:tgtEl>
                                          <p:spTgt spid="19"/>
                                        </p:tgtEl>
                                        <p:attrNameLst>
                                          <p:attrName>ppt_h</p:attrName>
                                        </p:attrNameLst>
                                      </p:cBhvr>
                                      <p:tavLst>
                                        <p:tav tm="0">
                                          <p:val>
                                            <p:fltVal val="0"/>
                                          </p:val>
                                        </p:tav>
                                        <p:tav tm="100000">
                                          <p:val>
                                            <p:strVal val="#ppt_h"/>
                                          </p:val>
                                        </p:tav>
                                      </p:tavLst>
                                    </p:anim>
                                    <p:animEffect transition="in" filter="fade">
                                      <p:cBhvr>
                                        <p:cTn id="27" dur="2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2" name="文本框 17"/>
          <p:cNvSpPr txBox="1"/>
          <p:nvPr/>
        </p:nvSpPr>
        <p:spPr>
          <a:xfrm>
            <a:off x="1088390" y="381635"/>
            <a:ext cx="4698365"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创业团队组建的主要影响因素</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 name="Freeform: Shape 3"/>
          <p:cNvSpPr/>
          <p:nvPr/>
        </p:nvSpPr>
        <p:spPr bwMode="auto">
          <a:xfrm>
            <a:off x="3674110" y="4807585"/>
            <a:ext cx="2491740" cy="635000"/>
          </a:xfrm>
          <a:custGeom>
            <a:avLst/>
            <a:gdLst>
              <a:gd name="T0" fmla="*/ 3799 w 3804"/>
              <a:gd name="T1" fmla="*/ 0 h 1355"/>
              <a:gd name="T2" fmla="*/ 372 w 3804"/>
              <a:gd name="T3" fmla="*/ 0 h 1355"/>
              <a:gd name="T4" fmla="*/ 0 w 3804"/>
              <a:gd name="T5" fmla="*/ 679 h 1355"/>
              <a:gd name="T6" fmla="*/ 372 w 3804"/>
              <a:gd name="T7" fmla="*/ 1355 h 1355"/>
              <a:gd name="T8" fmla="*/ 3804 w 3804"/>
              <a:gd name="T9" fmla="*/ 1355 h 1355"/>
              <a:gd name="T10" fmla="*/ 3799 w 3804"/>
              <a:gd name="T11" fmla="*/ 0 h 1355"/>
            </a:gdLst>
            <a:ahLst/>
            <a:cxnLst>
              <a:cxn ang="0">
                <a:pos x="T0" y="T1"/>
              </a:cxn>
              <a:cxn ang="0">
                <a:pos x="T2" y="T3"/>
              </a:cxn>
              <a:cxn ang="0">
                <a:pos x="T4" y="T5"/>
              </a:cxn>
              <a:cxn ang="0">
                <a:pos x="T6" y="T7"/>
              </a:cxn>
              <a:cxn ang="0">
                <a:pos x="T8" y="T9"/>
              </a:cxn>
              <a:cxn ang="0">
                <a:pos x="T10" y="T11"/>
              </a:cxn>
            </a:cxnLst>
            <a:rect l="0" t="0" r="r" b="b"/>
            <a:pathLst>
              <a:path w="3804" h="1355">
                <a:moveTo>
                  <a:pt x="3799" y="0"/>
                </a:moveTo>
                <a:lnTo>
                  <a:pt x="372" y="0"/>
                </a:lnTo>
                <a:lnTo>
                  <a:pt x="0" y="679"/>
                </a:lnTo>
                <a:lnTo>
                  <a:pt x="372" y="1355"/>
                </a:lnTo>
                <a:lnTo>
                  <a:pt x="3804" y="1355"/>
                </a:lnTo>
                <a:lnTo>
                  <a:pt x="3799" y="0"/>
                </a:lnTo>
                <a:close/>
              </a:path>
            </a:pathLst>
          </a:custGeom>
          <a:solidFill>
            <a:schemeClr val="accent4"/>
          </a:solidFill>
          <a:ln>
            <a:noFill/>
          </a:ln>
        </p:spPr>
        <p:txBody>
          <a:bodyPr vert="horz" wrap="square" lIns="121920" tIns="60960" rIns="121920" bIns="60960" anchor="ctr" anchorCtr="0" compatLnSpc="1">
            <a:normAutofit lnSpcReduction="10000"/>
          </a:bodyPr>
          <a:p>
            <a:pPr algn="ctr"/>
            <a:r>
              <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5. 外部环境</a:t>
            </a:r>
            <a:endPar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5" name="Freeform: Shape 22"/>
          <p:cNvSpPr/>
          <p:nvPr/>
        </p:nvSpPr>
        <p:spPr>
          <a:xfrm>
            <a:off x="5856605" y="2477770"/>
            <a:ext cx="179705" cy="930910"/>
          </a:xfrm>
          <a:custGeom>
            <a:avLst/>
            <a:gdLst>
              <a:gd name="connsiteX0" fmla="*/ 303644 w 304800"/>
              <a:gd name="connsiteY0" fmla="*/ 0 h 1576759"/>
              <a:gd name="connsiteX1" fmla="*/ 304800 w 304800"/>
              <a:gd name="connsiteY1" fmla="*/ 0 h 1576759"/>
              <a:gd name="connsiteX2" fmla="*/ 304800 w 304800"/>
              <a:gd name="connsiteY2" fmla="*/ 1192125 h 1576759"/>
              <a:gd name="connsiteX3" fmla="*/ 0 w 304800"/>
              <a:gd name="connsiteY3" fmla="*/ 1576759 h 1576759"/>
              <a:gd name="connsiteX4" fmla="*/ 0 w 304800"/>
              <a:gd name="connsiteY4" fmla="*/ 375069 h 1576759"/>
              <a:gd name="connsiteX5" fmla="*/ 3947 w 304800"/>
              <a:gd name="connsiteY5" fmla="*/ 378196 h 1576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 h="1576759">
                <a:moveTo>
                  <a:pt x="303644" y="0"/>
                </a:moveTo>
                <a:lnTo>
                  <a:pt x="304800" y="0"/>
                </a:lnTo>
                <a:lnTo>
                  <a:pt x="304800" y="1192125"/>
                </a:lnTo>
                <a:lnTo>
                  <a:pt x="0" y="1576759"/>
                </a:lnTo>
                <a:lnTo>
                  <a:pt x="0" y="375069"/>
                </a:lnTo>
                <a:lnTo>
                  <a:pt x="3947" y="378196"/>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 name="Freeform: Shape 23"/>
          <p:cNvSpPr/>
          <p:nvPr/>
        </p:nvSpPr>
        <p:spPr>
          <a:xfrm>
            <a:off x="6033770" y="2477770"/>
            <a:ext cx="263525" cy="705485"/>
          </a:xfrm>
          <a:custGeom>
            <a:avLst/>
            <a:gdLst>
              <a:gd name="connsiteX0" fmla="*/ 0 w 445945"/>
              <a:gd name="connsiteY0" fmla="*/ 0 h 1194737"/>
              <a:gd name="connsiteX1" fmla="*/ 445945 w 445945"/>
              <a:gd name="connsiteY1" fmla="*/ 0 h 1194737"/>
              <a:gd name="connsiteX2" fmla="*/ 445945 w 445945"/>
              <a:gd name="connsiteY2" fmla="*/ 1194737 h 1194737"/>
              <a:gd name="connsiteX3" fmla="*/ 0 w 445945"/>
              <a:gd name="connsiteY3" fmla="*/ 1194737 h 1194737"/>
            </a:gdLst>
            <a:ahLst/>
            <a:cxnLst>
              <a:cxn ang="0">
                <a:pos x="connsiteX0" y="connsiteY0"/>
              </a:cxn>
              <a:cxn ang="0">
                <a:pos x="connsiteX1" y="connsiteY1"/>
              </a:cxn>
              <a:cxn ang="0">
                <a:pos x="connsiteX2" y="connsiteY2"/>
              </a:cxn>
              <a:cxn ang="0">
                <a:pos x="connsiteX3" y="connsiteY3"/>
              </a:cxn>
            </a:cxnLst>
            <a:rect l="l" t="t" r="r" b="b"/>
            <a:pathLst>
              <a:path w="445945" h="1194737">
                <a:moveTo>
                  <a:pt x="0" y="0"/>
                </a:moveTo>
                <a:lnTo>
                  <a:pt x="445945" y="0"/>
                </a:lnTo>
                <a:lnTo>
                  <a:pt x="445945" y="1194737"/>
                </a:lnTo>
                <a:lnTo>
                  <a:pt x="0" y="119473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7" name="Freeform: Shape 24"/>
          <p:cNvSpPr/>
          <p:nvPr/>
        </p:nvSpPr>
        <p:spPr>
          <a:xfrm flipH="1">
            <a:off x="6297295" y="2477770"/>
            <a:ext cx="179705" cy="930910"/>
          </a:xfrm>
          <a:custGeom>
            <a:avLst/>
            <a:gdLst>
              <a:gd name="connsiteX0" fmla="*/ 303644 w 304800"/>
              <a:gd name="connsiteY0" fmla="*/ 0 h 1576759"/>
              <a:gd name="connsiteX1" fmla="*/ 304800 w 304800"/>
              <a:gd name="connsiteY1" fmla="*/ 0 h 1576759"/>
              <a:gd name="connsiteX2" fmla="*/ 304800 w 304800"/>
              <a:gd name="connsiteY2" fmla="*/ 1192125 h 1576759"/>
              <a:gd name="connsiteX3" fmla="*/ 0 w 304800"/>
              <a:gd name="connsiteY3" fmla="*/ 1576759 h 1576759"/>
              <a:gd name="connsiteX4" fmla="*/ 0 w 304800"/>
              <a:gd name="connsiteY4" fmla="*/ 375069 h 1576759"/>
              <a:gd name="connsiteX5" fmla="*/ 3947 w 304800"/>
              <a:gd name="connsiteY5" fmla="*/ 378196 h 1576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 h="1576759">
                <a:moveTo>
                  <a:pt x="303644" y="0"/>
                </a:moveTo>
                <a:lnTo>
                  <a:pt x="304800" y="0"/>
                </a:lnTo>
                <a:lnTo>
                  <a:pt x="304800" y="1192125"/>
                </a:lnTo>
                <a:lnTo>
                  <a:pt x="0" y="1576759"/>
                </a:lnTo>
                <a:lnTo>
                  <a:pt x="0" y="375069"/>
                </a:lnTo>
                <a:lnTo>
                  <a:pt x="3947" y="378196"/>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0" name="Freeform: Shape 23"/>
          <p:cNvSpPr/>
          <p:nvPr/>
        </p:nvSpPr>
        <p:spPr>
          <a:xfrm>
            <a:off x="6029325" y="1772285"/>
            <a:ext cx="263525" cy="705485"/>
          </a:xfrm>
          <a:custGeom>
            <a:avLst/>
            <a:gdLst>
              <a:gd name="connsiteX0" fmla="*/ 0 w 445945"/>
              <a:gd name="connsiteY0" fmla="*/ 0 h 1194737"/>
              <a:gd name="connsiteX1" fmla="*/ 445945 w 445945"/>
              <a:gd name="connsiteY1" fmla="*/ 0 h 1194737"/>
              <a:gd name="connsiteX2" fmla="*/ 445945 w 445945"/>
              <a:gd name="connsiteY2" fmla="*/ 1194737 h 1194737"/>
              <a:gd name="connsiteX3" fmla="*/ 0 w 445945"/>
              <a:gd name="connsiteY3" fmla="*/ 1194737 h 1194737"/>
            </a:gdLst>
            <a:ahLst/>
            <a:cxnLst>
              <a:cxn ang="0">
                <a:pos x="connsiteX0" y="connsiteY0"/>
              </a:cxn>
              <a:cxn ang="0">
                <a:pos x="connsiteX1" y="connsiteY1"/>
              </a:cxn>
              <a:cxn ang="0">
                <a:pos x="connsiteX2" y="connsiteY2"/>
              </a:cxn>
              <a:cxn ang="0">
                <a:pos x="connsiteX3" y="connsiteY3"/>
              </a:cxn>
            </a:cxnLst>
            <a:rect l="l" t="t" r="r" b="b"/>
            <a:pathLst>
              <a:path w="445945" h="1194737">
                <a:moveTo>
                  <a:pt x="0" y="0"/>
                </a:moveTo>
                <a:lnTo>
                  <a:pt x="445945" y="0"/>
                </a:lnTo>
                <a:lnTo>
                  <a:pt x="445945" y="1194737"/>
                </a:lnTo>
                <a:lnTo>
                  <a:pt x="0" y="1194737"/>
                </a:lnTo>
                <a:close/>
              </a:path>
            </a:pathLst>
          </a:cu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1" name="Freeform: Shape 22"/>
          <p:cNvSpPr/>
          <p:nvPr/>
        </p:nvSpPr>
        <p:spPr>
          <a:xfrm>
            <a:off x="5854065" y="1778635"/>
            <a:ext cx="179705" cy="930910"/>
          </a:xfrm>
          <a:custGeom>
            <a:avLst/>
            <a:gdLst>
              <a:gd name="connsiteX0" fmla="*/ 303644 w 304800"/>
              <a:gd name="connsiteY0" fmla="*/ 0 h 1576759"/>
              <a:gd name="connsiteX1" fmla="*/ 304800 w 304800"/>
              <a:gd name="connsiteY1" fmla="*/ 0 h 1576759"/>
              <a:gd name="connsiteX2" fmla="*/ 304800 w 304800"/>
              <a:gd name="connsiteY2" fmla="*/ 1192125 h 1576759"/>
              <a:gd name="connsiteX3" fmla="*/ 0 w 304800"/>
              <a:gd name="connsiteY3" fmla="*/ 1576759 h 1576759"/>
              <a:gd name="connsiteX4" fmla="*/ 0 w 304800"/>
              <a:gd name="connsiteY4" fmla="*/ 375069 h 1576759"/>
              <a:gd name="connsiteX5" fmla="*/ 3947 w 304800"/>
              <a:gd name="connsiteY5" fmla="*/ 378196 h 1576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 h="1576759">
                <a:moveTo>
                  <a:pt x="303644" y="0"/>
                </a:moveTo>
                <a:lnTo>
                  <a:pt x="304800" y="0"/>
                </a:lnTo>
                <a:lnTo>
                  <a:pt x="304800" y="1192125"/>
                </a:lnTo>
                <a:lnTo>
                  <a:pt x="0" y="1576759"/>
                </a:lnTo>
                <a:lnTo>
                  <a:pt x="0" y="375069"/>
                </a:lnTo>
                <a:lnTo>
                  <a:pt x="3947" y="378196"/>
                </a:lnTo>
                <a:close/>
              </a:path>
            </a:pathLst>
          </a:cu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2" name="Freeform: Shape 24"/>
          <p:cNvSpPr/>
          <p:nvPr/>
        </p:nvSpPr>
        <p:spPr>
          <a:xfrm flipH="1">
            <a:off x="6294755" y="1760855"/>
            <a:ext cx="179705" cy="930910"/>
          </a:xfrm>
          <a:custGeom>
            <a:avLst/>
            <a:gdLst>
              <a:gd name="connsiteX0" fmla="*/ 303644 w 304800"/>
              <a:gd name="connsiteY0" fmla="*/ 0 h 1576759"/>
              <a:gd name="connsiteX1" fmla="*/ 304800 w 304800"/>
              <a:gd name="connsiteY1" fmla="*/ 0 h 1576759"/>
              <a:gd name="connsiteX2" fmla="*/ 304800 w 304800"/>
              <a:gd name="connsiteY2" fmla="*/ 1192125 h 1576759"/>
              <a:gd name="connsiteX3" fmla="*/ 0 w 304800"/>
              <a:gd name="connsiteY3" fmla="*/ 1576759 h 1576759"/>
              <a:gd name="connsiteX4" fmla="*/ 0 w 304800"/>
              <a:gd name="connsiteY4" fmla="*/ 375069 h 1576759"/>
              <a:gd name="connsiteX5" fmla="*/ 3947 w 304800"/>
              <a:gd name="connsiteY5" fmla="*/ 378196 h 1576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 h="1576759">
                <a:moveTo>
                  <a:pt x="303644" y="0"/>
                </a:moveTo>
                <a:lnTo>
                  <a:pt x="304800" y="0"/>
                </a:lnTo>
                <a:lnTo>
                  <a:pt x="304800" y="1192125"/>
                </a:lnTo>
                <a:lnTo>
                  <a:pt x="0" y="1576759"/>
                </a:lnTo>
                <a:lnTo>
                  <a:pt x="0" y="375069"/>
                </a:lnTo>
                <a:lnTo>
                  <a:pt x="3947" y="378196"/>
                </a:lnTo>
                <a:close/>
              </a:path>
            </a:pathLst>
          </a:cu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8" name="Freeform: Shape 19"/>
          <p:cNvSpPr/>
          <p:nvPr/>
        </p:nvSpPr>
        <p:spPr>
          <a:xfrm>
            <a:off x="5856605" y="3173095"/>
            <a:ext cx="179705" cy="930910"/>
          </a:xfrm>
          <a:custGeom>
            <a:avLst/>
            <a:gdLst>
              <a:gd name="connsiteX0" fmla="*/ 303644 w 304800"/>
              <a:gd name="connsiteY0" fmla="*/ 0 h 1576759"/>
              <a:gd name="connsiteX1" fmla="*/ 304800 w 304800"/>
              <a:gd name="connsiteY1" fmla="*/ 0 h 1576759"/>
              <a:gd name="connsiteX2" fmla="*/ 304800 w 304800"/>
              <a:gd name="connsiteY2" fmla="*/ 1192125 h 1576759"/>
              <a:gd name="connsiteX3" fmla="*/ 0 w 304800"/>
              <a:gd name="connsiteY3" fmla="*/ 1576759 h 1576759"/>
              <a:gd name="connsiteX4" fmla="*/ 0 w 304800"/>
              <a:gd name="connsiteY4" fmla="*/ 375069 h 1576759"/>
              <a:gd name="connsiteX5" fmla="*/ 3947 w 304800"/>
              <a:gd name="connsiteY5" fmla="*/ 378196 h 1576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 h="1576759">
                <a:moveTo>
                  <a:pt x="303644" y="0"/>
                </a:moveTo>
                <a:lnTo>
                  <a:pt x="304800" y="0"/>
                </a:lnTo>
                <a:lnTo>
                  <a:pt x="304800" y="1192125"/>
                </a:lnTo>
                <a:lnTo>
                  <a:pt x="0" y="1576759"/>
                </a:lnTo>
                <a:lnTo>
                  <a:pt x="0" y="375069"/>
                </a:lnTo>
                <a:lnTo>
                  <a:pt x="3947" y="37819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9" name="Freeform: Shape 20"/>
          <p:cNvSpPr/>
          <p:nvPr/>
        </p:nvSpPr>
        <p:spPr>
          <a:xfrm>
            <a:off x="6033770" y="3173095"/>
            <a:ext cx="263525" cy="705485"/>
          </a:xfrm>
          <a:custGeom>
            <a:avLst/>
            <a:gdLst>
              <a:gd name="connsiteX0" fmla="*/ 0 w 445945"/>
              <a:gd name="connsiteY0" fmla="*/ 0 h 1194737"/>
              <a:gd name="connsiteX1" fmla="*/ 445945 w 445945"/>
              <a:gd name="connsiteY1" fmla="*/ 0 h 1194737"/>
              <a:gd name="connsiteX2" fmla="*/ 445945 w 445945"/>
              <a:gd name="connsiteY2" fmla="*/ 1194737 h 1194737"/>
              <a:gd name="connsiteX3" fmla="*/ 0 w 445945"/>
              <a:gd name="connsiteY3" fmla="*/ 1194737 h 1194737"/>
            </a:gdLst>
            <a:ahLst/>
            <a:cxnLst>
              <a:cxn ang="0">
                <a:pos x="connsiteX0" y="connsiteY0"/>
              </a:cxn>
              <a:cxn ang="0">
                <a:pos x="connsiteX1" y="connsiteY1"/>
              </a:cxn>
              <a:cxn ang="0">
                <a:pos x="connsiteX2" y="connsiteY2"/>
              </a:cxn>
              <a:cxn ang="0">
                <a:pos x="connsiteX3" y="connsiteY3"/>
              </a:cxn>
            </a:cxnLst>
            <a:rect l="l" t="t" r="r" b="b"/>
            <a:pathLst>
              <a:path w="445945" h="1194737">
                <a:moveTo>
                  <a:pt x="0" y="0"/>
                </a:moveTo>
                <a:lnTo>
                  <a:pt x="445945" y="0"/>
                </a:lnTo>
                <a:lnTo>
                  <a:pt x="445945" y="1194737"/>
                </a:lnTo>
                <a:lnTo>
                  <a:pt x="0" y="119473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0" name="Freeform: Shape 21"/>
          <p:cNvSpPr/>
          <p:nvPr/>
        </p:nvSpPr>
        <p:spPr>
          <a:xfrm flipH="1">
            <a:off x="6297295" y="3173095"/>
            <a:ext cx="179705" cy="930910"/>
          </a:xfrm>
          <a:custGeom>
            <a:avLst/>
            <a:gdLst>
              <a:gd name="connsiteX0" fmla="*/ 303644 w 304800"/>
              <a:gd name="connsiteY0" fmla="*/ 0 h 1576759"/>
              <a:gd name="connsiteX1" fmla="*/ 304800 w 304800"/>
              <a:gd name="connsiteY1" fmla="*/ 0 h 1576759"/>
              <a:gd name="connsiteX2" fmla="*/ 304800 w 304800"/>
              <a:gd name="connsiteY2" fmla="*/ 1192125 h 1576759"/>
              <a:gd name="connsiteX3" fmla="*/ 0 w 304800"/>
              <a:gd name="connsiteY3" fmla="*/ 1576759 h 1576759"/>
              <a:gd name="connsiteX4" fmla="*/ 0 w 304800"/>
              <a:gd name="connsiteY4" fmla="*/ 375069 h 1576759"/>
              <a:gd name="connsiteX5" fmla="*/ 3947 w 304800"/>
              <a:gd name="connsiteY5" fmla="*/ 378196 h 1576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 h="1576759">
                <a:moveTo>
                  <a:pt x="303644" y="0"/>
                </a:moveTo>
                <a:lnTo>
                  <a:pt x="304800" y="0"/>
                </a:lnTo>
                <a:lnTo>
                  <a:pt x="304800" y="1192125"/>
                </a:lnTo>
                <a:lnTo>
                  <a:pt x="0" y="1576759"/>
                </a:lnTo>
                <a:lnTo>
                  <a:pt x="0" y="375069"/>
                </a:lnTo>
                <a:lnTo>
                  <a:pt x="3947" y="378196"/>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1" name="Freeform: Shape 6"/>
          <p:cNvSpPr/>
          <p:nvPr/>
        </p:nvSpPr>
        <p:spPr>
          <a:xfrm>
            <a:off x="5855335" y="3871595"/>
            <a:ext cx="179705" cy="930910"/>
          </a:xfrm>
          <a:custGeom>
            <a:avLst/>
            <a:gdLst>
              <a:gd name="connsiteX0" fmla="*/ 303644 w 304800"/>
              <a:gd name="connsiteY0" fmla="*/ 0 h 1576759"/>
              <a:gd name="connsiteX1" fmla="*/ 304800 w 304800"/>
              <a:gd name="connsiteY1" fmla="*/ 0 h 1576759"/>
              <a:gd name="connsiteX2" fmla="*/ 304800 w 304800"/>
              <a:gd name="connsiteY2" fmla="*/ 1192125 h 1576759"/>
              <a:gd name="connsiteX3" fmla="*/ 0 w 304800"/>
              <a:gd name="connsiteY3" fmla="*/ 1576759 h 1576759"/>
              <a:gd name="connsiteX4" fmla="*/ 0 w 304800"/>
              <a:gd name="connsiteY4" fmla="*/ 375069 h 1576759"/>
              <a:gd name="connsiteX5" fmla="*/ 3947 w 304800"/>
              <a:gd name="connsiteY5" fmla="*/ 378196 h 1576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 h="1576759">
                <a:moveTo>
                  <a:pt x="303644" y="0"/>
                </a:moveTo>
                <a:lnTo>
                  <a:pt x="304800" y="0"/>
                </a:lnTo>
                <a:lnTo>
                  <a:pt x="304800" y="1192125"/>
                </a:lnTo>
                <a:lnTo>
                  <a:pt x="0" y="1576759"/>
                </a:lnTo>
                <a:lnTo>
                  <a:pt x="0" y="375069"/>
                </a:lnTo>
                <a:lnTo>
                  <a:pt x="3947" y="37819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2" name="Freeform: Shape 7"/>
          <p:cNvSpPr/>
          <p:nvPr/>
        </p:nvSpPr>
        <p:spPr>
          <a:xfrm>
            <a:off x="6032500" y="3871595"/>
            <a:ext cx="263525" cy="705485"/>
          </a:xfrm>
          <a:custGeom>
            <a:avLst/>
            <a:gdLst>
              <a:gd name="connsiteX0" fmla="*/ 0 w 445945"/>
              <a:gd name="connsiteY0" fmla="*/ 0 h 1194737"/>
              <a:gd name="connsiteX1" fmla="*/ 445945 w 445945"/>
              <a:gd name="connsiteY1" fmla="*/ 0 h 1194737"/>
              <a:gd name="connsiteX2" fmla="*/ 445945 w 445945"/>
              <a:gd name="connsiteY2" fmla="*/ 1194737 h 1194737"/>
              <a:gd name="connsiteX3" fmla="*/ 0 w 445945"/>
              <a:gd name="connsiteY3" fmla="*/ 1194737 h 1194737"/>
            </a:gdLst>
            <a:ahLst/>
            <a:cxnLst>
              <a:cxn ang="0">
                <a:pos x="connsiteX0" y="connsiteY0"/>
              </a:cxn>
              <a:cxn ang="0">
                <a:pos x="connsiteX1" y="connsiteY1"/>
              </a:cxn>
              <a:cxn ang="0">
                <a:pos x="connsiteX2" y="connsiteY2"/>
              </a:cxn>
              <a:cxn ang="0">
                <a:pos x="connsiteX3" y="connsiteY3"/>
              </a:cxn>
            </a:cxnLst>
            <a:rect l="l" t="t" r="r" b="b"/>
            <a:pathLst>
              <a:path w="445945" h="1194737">
                <a:moveTo>
                  <a:pt x="0" y="0"/>
                </a:moveTo>
                <a:lnTo>
                  <a:pt x="445945" y="0"/>
                </a:lnTo>
                <a:lnTo>
                  <a:pt x="445945" y="1194737"/>
                </a:lnTo>
                <a:lnTo>
                  <a:pt x="0" y="1194737"/>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3" name="Freeform: Shape 8"/>
          <p:cNvSpPr/>
          <p:nvPr/>
        </p:nvSpPr>
        <p:spPr>
          <a:xfrm flipH="1">
            <a:off x="6296025" y="3871595"/>
            <a:ext cx="179705" cy="930910"/>
          </a:xfrm>
          <a:custGeom>
            <a:avLst/>
            <a:gdLst>
              <a:gd name="connsiteX0" fmla="*/ 303644 w 304800"/>
              <a:gd name="connsiteY0" fmla="*/ 0 h 1576759"/>
              <a:gd name="connsiteX1" fmla="*/ 304800 w 304800"/>
              <a:gd name="connsiteY1" fmla="*/ 0 h 1576759"/>
              <a:gd name="connsiteX2" fmla="*/ 304800 w 304800"/>
              <a:gd name="connsiteY2" fmla="*/ 1192125 h 1576759"/>
              <a:gd name="connsiteX3" fmla="*/ 0 w 304800"/>
              <a:gd name="connsiteY3" fmla="*/ 1576759 h 1576759"/>
              <a:gd name="connsiteX4" fmla="*/ 0 w 304800"/>
              <a:gd name="connsiteY4" fmla="*/ 375069 h 1576759"/>
              <a:gd name="connsiteX5" fmla="*/ 3947 w 304800"/>
              <a:gd name="connsiteY5" fmla="*/ 378196 h 1576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 h="1576759">
                <a:moveTo>
                  <a:pt x="303644" y="0"/>
                </a:moveTo>
                <a:lnTo>
                  <a:pt x="304800" y="0"/>
                </a:lnTo>
                <a:lnTo>
                  <a:pt x="304800" y="1192125"/>
                </a:lnTo>
                <a:lnTo>
                  <a:pt x="0" y="1576759"/>
                </a:lnTo>
                <a:lnTo>
                  <a:pt x="0" y="375069"/>
                </a:lnTo>
                <a:lnTo>
                  <a:pt x="3947" y="378196"/>
                </a:lnTo>
                <a:close/>
              </a:path>
            </a:pathLst>
          </a:cu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nvGrpSpPr>
          <p:cNvPr id="14" name="Group 9"/>
          <p:cNvGrpSpPr/>
          <p:nvPr/>
        </p:nvGrpSpPr>
        <p:grpSpPr>
          <a:xfrm rot="0">
            <a:off x="6032500" y="4566920"/>
            <a:ext cx="264160" cy="759460"/>
            <a:chOff x="4469832" y="3408828"/>
            <a:chExt cx="263878" cy="759478"/>
          </a:xfrm>
          <a:solidFill>
            <a:schemeClr val="accent4"/>
          </a:solidFill>
        </p:grpSpPr>
        <p:sp>
          <p:nvSpPr>
            <p:cNvPr id="27" name="Freeform: Shape 15"/>
            <p:cNvSpPr/>
            <p:nvPr/>
          </p:nvSpPr>
          <p:spPr>
            <a:xfrm>
              <a:off x="4470479" y="3408828"/>
              <a:ext cx="263231" cy="705227"/>
            </a:xfrm>
            <a:custGeom>
              <a:avLst/>
              <a:gdLst>
                <a:gd name="connsiteX0" fmla="*/ 0 w 445945"/>
                <a:gd name="connsiteY0" fmla="*/ 0 h 1194737"/>
                <a:gd name="connsiteX1" fmla="*/ 445945 w 445945"/>
                <a:gd name="connsiteY1" fmla="*/ 0 h 1194737"/>
                <a:gd name="connsiteX2" fmla="*/ 445945 w 445945"/>
                <a:gd name="connsiteY2" fmla="*/ 1194737 h 1194737"/>
                <a:gd name="connsiteX3" fmla="*/ 0 w 445945"/>
                <a:gd name="connsiteY3" fmla="*/ 1194737 h 1194737"/>
              </a:gdLst>
              <a:ahLst/>
              <a:cxnLst>
                <a:cxn ang="0">
                  <a:pos x="connsiteX0" y="connsiteY0"/>
                </a:cxn>
                <a:cxn ang="0">
                  <a:pos x="connsiteX1" y="connsiteY1"/>
                </a:cxn>
                <a:cxn ang="0">
                  <a:pos x="connsiteX2" y="connsiteY2"/>
                </a:cxn>
                <a:cxn ang="0">
                  <a:pos x="connsiteX3" y="connsiteY3"/>
                </a:cxn>
              </a:cxnLst>
              <a:rect l="l" t="t" r="r" b="b"/>
              <a:pathLst>
                <a:path w="445945" h="1194737">
                  <a:moveTo>
                    <a:pt x="0" y="0"/>
                  </a:moveTo>
                  <a:lnTo>
                    <a:pt x="445945" y="0"/>
                  </a:lnTo>
                  <a:lnTo>
                    <a:pt x="445945" y="1194737"/>
                  </a:lnTo>
                  <a:lnTo>
                    <a:pt x="0" y="1194737"/>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8" name="Freeform: Shape 16"/>
            <p:cNvSpPr/>
            <p:nvPr/>
          </p:nvSpPr>
          <p:spPr>
            <a:xfrm>
              <a:off x="4469832" y="4115863"/>
              <a:ext cx="263231" cy="52443"/>
            </a:xfrm>
            <a:custGeom>
              <a:avLst/>
              <a:gdLst>
                <a:gd name="connsiteX0" fmla="*/ 0 w 413533"/>
                <a:gd name="connsiteY0" fmla="*/ 0 h 82388"/>
                <a:gd name="connsiteX1" fmla="*/ 413533 w 413533"/>
                <a:gd name="connsiteY1" fmla="*/ 0 h 82388"/>
                <a:gd name="connsiteX2" fmla="*/ 410293 w 413533"/>
                <a:gd name="connsiteY2" fmla="*/ 4444 h 82388"/>
                <a:gd name="connsiteX3" fmla="*/ 206766 w 413533"/>
                <a:gd name="connsiteY3" fmla="*/ 82388 h 82388"/>
                <a:gd name="connsiteX4" fmla="*/ 3240 w 413533"/>
                <a:gd name="connsiteY4" fmla="*/ 4444 h 823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3533" h="82388">
                  <a:moveTo>
                    <a:pt x="0" y="0"/>
                  </a:moveTo>
                  <a:lnTo>
                    <a:pt x="413533" y="0"/>
                  </a:lnTo>
                  <a:lnTo>
                    <a:pt x="410293" y="4444"/>
                  </a:lnTo>
                  <a:cubicBezTo>
                    <a:pt x="358206" y="52602"/>
                    <a:pt x="286248" y="82388"/>
                    <a:pt x="206766" y="82388"/>
                  </a:cubicBezTo>
                  <a:cubicBezTo>
                    <a:pt x="127284" y="82388"/>
                    <a:pt x="55327" y="52602"/>
                    <a:pt x="3240" y="444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sp>
        <p:nvSpPr>
          <p:cNvPr id="15" name="Freeform: Shape 10"/>
          <p:cNvSpPr/>
          <p:nvPr/>
        </p:nvSpPr>
        <p:spPr>
          <a:xfrm rot="20560681">
            <a:off x="5753100" y="4610100"/>
            <a:ext cx="399415" cy="720725"/>
          </a:xfrm>
          <a:custGeom>
            <a:avLst/>
            <a:gdLst>
              <a:gd name="connsiteX0" fmla="*/ 398565 w 399216"/>
              <a:gd name="connsiteY0" fmla="*/ 0 h 720509"/>
              <a:gd name="connsiteX1" fmla="*/ 399216 w 399216"/>
              <a:gd name="connsiteY1" fmla="*/ 203 h 720509"/>
              <a:gd name="connsiteX2" fmla="*/ 189700 w 399216"/>
              <a:gd name="connsiteY2" fmla="*/ 671975 h 720509"/>
              <a:gd name="connsiteX3" fmla="*/ 187218 w 399216"/>
              <a:gd name="connsiteY3" fmla="*/ 673667 h 720509"/>
              <a:gd name="connsiteX4" fmla="*/ 189945 w 399216"/>
              <a:gd name="connsiteY4" fmla="*/ 673667 h 720509"/>
              <a:gd name="connsiteX5" fmla="*/ 188471 w 399216"/>
              <a:gd name="connsiteY5" fmla="*/ 676194 h 720509"/>
              <a:gd name="connsiteX6" fmla="*/ 95893 w 399216"/>
              <a:gd name="connsiteY6" fmla="*/ 720509 h 720509"/>
              <a:gd name="connsiteX7" fmla="*/ 3316 w 399216"/>
              <a:gd name="connsiteY7" fmla="*/ 676194 h 720509"/>
              <a:gd name="connsiteX8" fmla="*/ 3158 w 399216"/>
              <a:gd name="connsiteY8" fmla="*/ 675923 h 720509"/>
              <a:gd name="connsiteX9" fmla="*/ 0 w 399216"/>
              <a:gd name="connsiteY9" fmla="*/ 675934 h 720509"/>
              <a:gd name="connsiteX10" fmla="*/ 161540 w 399216"/>
              <a:gd name="connsiteY10" fmla="*/ 157989 h 720509"/>
              <a:gd name="connsiteX11" fmla="*/ 163215 w 399216"/>
              <a:gd name="connsiteY11" fmla="*/ 160445 h 720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99216" h="720509">
                <a:moveTo>
                  <a:pt x="398565" y="0"/>
                </a:moveTo>
                <a:lnTo>
                  <a:pt x="399216" y="203"/>
                </a:lnTo>
                <a:lnTo>
                  <a:pt x="189700" y="671975"/>
                </a:lnTo>
                <a:lnTo>
                  <a:pt x="187218" y="673667"/>
                </a:lnTo>
                <a:lnTo>
                  <a:pt x="189945" y="673667"/>
                </a:lnTo>
                <a:lnTo>
                  <a:pt x="188471" y="676194"/>
                </a:lnTo>
                <a:cubicBezTo>
                  <a:pt x="164779" y="703574"/>
                  <a:pt x="132047" y="720509"/>
                  <a:pt x="95893" y="720509"/>
                </a:cubicBezTo>
                <a:cubicBezTo>
                  <a:pt x="59739" y="720509"/>
                  <a:pt x="27009" y="703574"/>
                  <a:pt x="3316" y="676194"/>
                </a:cubicBezTo>
                <a:lnTo>
                  <a:pt x="3158" y="675923"/>
                </a:lnTo>
                <a:lnTo>
                  <a:pt x="0" y="675934"/>
                </a:lnTo>
                <a:lnTo>
                  <a:pt x="161540" y="157989"/>
                </a:lnTo>
                <a:lnTo>
                  <a:pt x="163215" y="160445"/>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6" name="Freeform: Shape 11"/>
          <p:cNvSpPr/>
          <p:nvPr/>
        </p:nvSpPr>
        <p:spPr>
          <a:xfrm rot="1039318" flipH="1">
            <a:off x="6179820" y="4605020"/>
            <a:ext cx="399415" cy="720725"/>
          </a:xfrm>
          <a:custGeom>
            <a:avLst/>
            <a:gdLst>
              <a:gd name="connsiteX0" fmla="*/ 398565 w 399216"/>
              <a:gd name="connsiteY0" fmla="*/ 0 h 720509"/>
              <a:gd name="connsiteX1" fmla="*/ 399216 w 399216"/>
              <a:gd name="connsiteY1" fmla="*/ 203 h 720509"/>
              <a:gd name="connsiteX2" fmla="*/ 189700 w 399216"/>
              <a:gd name="connsiteY2" fmla="*/ 671975 h 720509"/>
              <a:gd name="connsiteX3" fmla="*/ 187218 w 399216"/>
              <a:gd name="connsiteY3" fmla="*/ 673667 h 720509"/>
              <a:gd name="connsiteX4" fmla="*/ 189945 w 399216"/>
              <a:gd name="connsiteY4" fmla="*/ 673667 h 720509"/>
              <a:gd name="connsiteX5" fmla="*/ 188471 w 399216"/>
              <a:gd name="connsiteY5" fmla="*/ 676194 h 720509"/>
              <a:gd name="connsiteX6" fmla="*/ 95893 w 399216"/>
              <a:gd name="connsiteY6" fmla="*/ 720509 h 720509"/>
              <a:gd name="connsiteX7" fmla="*/ 3316 w 399216"/>
              <a:gd name="connsiteY7" fmla="*/ 676194 h 720509"/>
              <a:gd name="connsiteX8" fmla="*/ 3158 w 399216"/>
              <a:gd name="connsiteY8" fmla="*/ 675923 h 720509"/>
              <a:gd name="connsiteX9" fmla="*/ 0 w 399216"/>
              <a:gd name="connsiteY9" fmla="*/ 675934 h 720509"/>
              <a:gd name="connsiteX10" fmla="*/ 161540 w 399216"/>
              <a:gd name="connsiteY10" fmla="*/ 157989 h 720509"/>
              <a:gd name="connsiteX11" fmla="*/ 163215 w 399216"/>
              <a:gd name="connsiteY11" fmla="*/ 160445 h 720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99216" h="720509">
                <a:moveTo>
                  <a:pt x="398565" y="0"/>
                </a:moveTo>
                <a:lnTo>
                  <a:pt x="399216" y="203"/>
                </a:lnTo>
                <a:lnTo>
                  <a:pt x="189700" y="671975"/>
                </a:lnTo>
                <a:lnTo>
                  <a:pt x="187218" y="673667"/>
                </a:lnTo>
                <a:lnTo>
                  <a:pt x="189945" y="673667"/>
                </a:lnTo>
                <a:lnTo>
                  <a:pt x="188471" y="676194"/>
                </a:lnTo>
                <a:cubicBezTo>
                  <a:pt x="164779" y="703574"/>
                  <a:pt x="132047" y="720509"/>
                  <a:pt x="95893" y="720509"/>
                </a:cubicBezTo>
                <a:cubicBezTo>
                  <a:pt x="59739" y="720509"/>
                  <a:pt x="27009" y="703574"/>
                  <a:pt x="3316" y="676194"/>
                </a:cubicBezTo>
                <a:lnTo>
                  <a:pt x="3158" y="675923"/>
                </a:lnTo>
                <a:lnTo>
                  <a:pt x="0" y="675934"/>
                </a:lnTo>
                <a:lnTo>
                  <a:pt x="161540" y="157989"/>
                </a:lnTo>
                <a:lnTo>
                  <a:pt x="163215" y="160445"/>
                </a:lnTo>
                <a:close/>
              </a:path>
            </a:pathLst>
          </a:cu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nvGrpSpPr>
          <p:cNvPr id="17" name="Group 12"/>
          <p:cNvGrpSpPr/>
          <p:nvPr/>
        </p:nvGrpSpPr>
        <p:grpSpPr>
          <a:xfrm rot="0">
            <a:off x="5855335" y="5198745"/>
            <a:ext cx="612140" cy="244475"/>
            <a:chOff x="4292842" y="4040090"/>
            <a:chExt cx="612414" cy="244247"/>
          </a:xfrm>
        </p:grpSpPr>
        <p:sp>
          <p:nvSpPr>
            <p:cNvPr id="25" name="Oval 13"/>
            <p:cNvSpPr/>
            <p:nvPr/>
          </p:nvSpPr>
          <p:spPr>
            <a:xfrm>
              <a:off x="4292842" y="4040090"/>
              <a:ext cx="612414" cy="244247"/>
            </a:xfrm>
            <a:prstGeom prst="ellipse">
              <a:avLst/>
            </a:prstGeom>
            <a:solidFill>
              <a:srgbClr val="F2A16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6" name="Oval 14"/>
            <p:cNvSpPr/>
            <p:nvPr/>
          </p:nvSpPr>
          <p:spPr>
            <a:xfrm>
              <a:off x="4469832" y="4112952"/>
              <a:ext cx="277584" cy="110708"/>
            </a:xfrm>
            <a:prstGeom prst="ellipse">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sp>
        <p:nvSpPr>
          <p:cNvPr id="18" name="Freeform: Shape 25"/>
          <p:cNvSpPr/>
          <p:nvPr/>
        </p:nvSpPr>
        <p:spPr bwMode="auto">
          <a:xfrm>
            <a:off x="3674110" y="2016125"/>
            <a:ext cx="2182495" cy="675640"/>
          </a:xfrm>
          <a:custGeom>
            <a:avLst/>
            <a:gdLst>
              <a:gd name="T0" fmla="*/ 3799 w 3804"/>
              <a:gd name="T1" fmla="*/ 0 h 1355"/>
              <a:gd name="T2" fmla="*/ 372 w 3804"/>
              <a:gd name="T3" fmla="*/ 0 h 1355"/>
              <a:gd name="T4" fmla="*/ 0 w 3804"/>
              <a:gd name="T5" fmla="*/ 679 h 1355"/>
              <a:gd name="T6" fmla="*/ 372 w 3804"/>
              <a:gd name="T7" fmla="*/ 1355 h 1355"/>
              <a:gd name="T8" fmla="*/ 3804 w 3804"/>
              <a:gd name="T9" fmla="*/ 1355 h 1355"/>
              <a:gd name="T10" fmla="*/ 3799 w 3804"/>
              <a:gd name="T11" fmla="*/ 0 h 1355"/>
            </a:gdLst>
            <a:ahLst/>
            <a:cxnLst>
              <a:cxn ang="0">
                <a:pos x="T0" y="T1"/>
              </a:cxn>
              <a:cxn ang="0">
                <a:pos x="T2" y="T3"/>
              </a:cxn>
              <a:cxn ang="0">
                <a:pos x="T4" y="T5"/>
              </a:cxn>
              <a:cxn ang="0">
                <a:pos x="T6" y="T7"/>
              </a:cxn>
              <a:cxn ang="0">
                <a:pos x="T8" y="T9"/>
              </a:cxn>
              <a:cxn ang="0">
                <a:pos x="T10" y="T11"/>
              </a:cxn>
            </a:cxnLst>
            <a:rect l="0" t="0" r="r" b="b"/>
            <a:pathLst>
              <a:path w="3804" h="1355">
                <a:moveTo>
                  <a:pt x="3799" y="0"/>
                </a:moveTo>
                <a:lnTo>
                  <a:pt x="372" y="0"/>
                </a:lnTo>
                <a:lnTo>
                  <a:pt x="0" y="679"/>
                </a:lnTo>
                <a:lnTo>
                  <a:pt x="372" y="1355"/>
                </a:lnTo>
                <a:lnTo>
                  <a:pt x="3804" y="1355"/>
                </a:lnTo>
                <a:lnTo>
                  <a:pt x="3799" y="0"/>
                </a:lnTo>
                <a:close/>
              </a:path>
            </a:pathLst>
          </a:custGeom>
          <a:solidFill>
            <a:schemeClr val="accent6">
              <a:lumMod val="75000"/>
            </a:schemeClr>
          </a:solidFill>
          <a:ln>
            <a:noFill/>
          </a:ln>
        </p:spPr>
        <p:txBody>
          <a:bodyPr vert="horz" wrap="none" lIns="121920" tIns="60960" rIns="121920" bIns="60960" anchor="ctr" anchorCtr="0" compatLnSpc="1">
            <a:normAutofit/>
          </a:bodyPr>
          <a:p>
            <a:pPr algn="ctr"/>
            <a:r>
              <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1. 创业者</a:t>
            </a:r>
            <a:endPar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9" name="Freeform: Shape 26"/>
          <p:cNvSpPr/>
          <p:nvPr/>
        </p:nvSpPr>
        <p:spPr bwMode="auto">
          <a:xfrm flipH="1">
            <a:off x="6474460" y="2715260"/>
            <a:ext cx="1798320" cy="675640"/>
          </a:xfrm>
          <a:custGeom>
            <a:avLst/>
            <a:gdLst>
              <a:gd name="T0" fmla="*/ 3799 w 3804"/>
              <a:gd name="T1" fmla="*/ 0 h 1355"/>
              <a:gd name="T2" fmla="*/ 372 w 3804"/>
              <a:gd name="T3" fmla="*/ 0 h 1355"/>
              <a:gd name="T4" fmla="*/ 0 w 3804"/>
              <a:gd name="T5" fmla="*/ 679 h 1355"/>
              <a:gd name="T6" fmla="*/ 372 w 3804"/>
              <a:gd name="T7" fmla="*/ 1355 h 1355"/>
              <a:gd name="T8" fmla="*/ 3804 w 3804"/>
              <a:gd name="T9" fmla="*/ 1355 h 1355"/>
              <a:gd name="T10" fmla="*/ 3799 w 3804"/>
              <a:gd name="T11" fmla="*/ 0 h 1355"/>
            </a:gdLst>
            <a:ahLst/>
            <a:cxnLst>
              <a:cxn ang="0">
                <a:pos x="T0" y="T1"/>
              </a:cxn>
              <a:cxn ang="0">
                <a:pos x="T2" y="T3"/>
              </a:cxn>
              <a:cxn ang="0">
                <a:pos x="T4" y="T5"/>
              </a:cxn>
              <a:cxn ang="0">
                <a:pos x="T6" y="T7"/>
              </a:cxn>
              <a:cxn ang="0">
                <a:pos x="T8" y="T9"/>
              </a:cxn>
              <a:cxn ang="0">
                <a:pos x="T10" y="T11"/>
              </a:cxn>
            </a:cxnLst>
            <a:rect l="0" t="0" r="r" b="b"/>
            <a:pathLst>
              <a:path w="3804" h="1355">
                <a:moveTo>
                  <a:pt x="3799" y="0"/>
                </a:moveTo>
                <a:lnTo>
                  <a:pt x="372" y="0"/>
                </a:lnTo>
                <a:lnTo>
                  <a:pt x="0" y="679"/>
                </a:lnTo>
                <a:lnTo>
                  <a:pt x="372" y="1355"/>
                </a:lnTo>
                <a:lnTo>
                  <a:pt x="3804" y="1355"/>
                </a:lnTo>
                <a:lnTo>
                  <a:pt x="3799" y="0"/>
                </a:lnTo>
                <a:close/>
              </a:path>
            </a:pathLst>
          </a:custGeom>
          <a:solidFill>
            <a:schemeClr val="accent1"/>
          </a:solidFill>
          <a:ln>
            <a:noFill/>
          </a:ln>
        </p:spPr>
        <p:txBody>
          <a:bodyPr vert="horz" wrap="none" lIns="121920" tIns="60960" rIns="121920" bIns="60960" anchor="ctr" anchorCtr="0" compatLnSpc="1">
            <a:normAutofit/>
          </a:bodyPr>
          <a:p>
            <a:pPr algn="ctr"/>
            <a:r>
              <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2. 商机</a:t>
            </a:r>
            <a:endPar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0" name="Freeform: Shape 27"/>
          <p:cNvSpPr/>
          <p:nvPr/>
        </p:nvSpPr>
        <p:spPr bwMode="auto">
          <a:xfrm flipH="1">
            <a:off x="6474460" y="4136390"/>
            <a:ext cx="1798320" cy="675640"/>
          </a:xfrm>
          <a:custGeom>
            <a:avLst/>
            <a:gdLst>
              <a:gd name="T0" fmla="*/ 3799 w 3804"/>
              <a:gd name="T1" fmla="*/ 0 h 1355"/>
              <a:gd name="T2" fmla="*/ 372 w 3804"/>
              <a:gd name="T3" fmla="*/ 0 h 1355"/>
              <a:gd name="T4" fmla="*/ 0 w 3804"/>
              <a:gd name="T5" fmla="*/ 679 h 1355"/>
              <a:gd name="T6" fmla="*/ 372 w 3804"/>
              <a:gd name="T7" fmla="*/ 1355 h 1355"/>
              <a:gd name="T8" fmla="*/ 3804 w 3804"/>
              <a:gd name="T9" fmla="*/ 1355 h 1355"/>
              <a:gd name="T10" fmla="*/ 3799 w 3804"/>
              <a:gd name="T11" fmla="*/ 0 h 1355"/>
            </a:gdLst>
            <a:ahLst/>
            <a:cxnLst>
              <a:cxn ang="0">
                <a:pos x="T0" y="T1"/>
              </a:cxn>
              <a:cxn ang="0">
                <a:pos x="T2" y="T3"/>
              </a:cxn>
              <a:cxn ang="0">
                <a:pos x="T4" y="T5"/>
              </a:cxn>
              <a:cxn ang="0">
                <a:pos x="T6" y="T7"/>
              </a:cxn>
              <a:cxn ang="0">
                <a:pos x="T8" y="T9"/>
              </a:cxn>
              <a:cxn ang="0">
                <a:pos x="T10" y="T11"/>
              </a:cxn>
            </a:cxnLst>
            <a:rect l="0" t="0" r="r" b="b"/>
            <a:pathLst>
              <a:path w="3804" h="1355">
                <a:moveTo>
                  <a:pt x="3799" y="0"/>
                </a:moveTo>
                <a:lnTo>
                  <a:pt x="372" y="0"/>
                </a:lnTo>
                <a:lnTo>
                  <a:pt x="0" y="679"/>
                </a:lnTo>
                <a:lnTo>
                  <a:pt x="372" y="1355"/>
                </a:lnTo>
                <a:lnTo>
                  <a:pt x="3804" y="1355"/>
                </a:lnTo>
                <a:lnTo>
                  <a:pt x="3799" y="0"/>
                </a:lnTo>
                <a:close/>
              </a:path>
            </a:pathLst>
          </a:custGeom>
          <a:solidFill>
            <a:schemeClr val="accent3"/>
          </a:solidFill>
          <a:ln>
            <a:noFill/>
          </a:ln>
        </p:spPr>
        <p:txBody>
          <a:bodyPr vert="horz" wrap="none" lIns="121920" tIns="60960" rIns="121920" bIns="60960" anchor="ctr" anchorCtr="0" compatLnSpc="1">
            <a:normAutofit/>
          </a:bodyPr>
          <a:p>
            <a:pPr algn="ctr"/>
            <a:r>
              <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4. 团队成员</a:t>
            </a:r>
            <a:endPar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1" name="TextBox 28"/>
          <p:cNvSpPr txBox="1"/>
          <p:nvPr/>
        </p:nvSpPr>
        <p:spPr>
          <a:xfrm>
            <a:off x="8567420" y="2718435"/>
            <a:ext cx="3257550" cy="690245"/>
          </a:xfrm>
          <a:prstGeom prst="rect">
            <a:avLst/>
          </a:prstGeom>
        </p:spPr>
        <p:txBody>
          <a:bodyPr vert="horz" wrap="square" lIns="0" tIns="0" rIns="0" bIns="0">
            <a:noAutofit/>
          </a:bodyPr>
          <a:p>
            <a:pPr>
              <a:lnSpc>
                <a:spcPct val="120000"/>
              </a:lnSpc>
            </a:pPr>
            <a:r>
              <a:rPr lang="zh-CN" altLang="en-US" sz="12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不同类型的商机需要不同的创业团队类型。创业者应根据创业者与商机间的匹配程度，决定是否要组建团队以及何时、如何组建团队。</a:t>
            </a:r>
            <a:endParaRPr lang="zh-CN" altLang="en-US" sz="12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2" name="TextBox 33"/>
          <p:cNvSpPr txBox="1"/>
          <p:nvPr/>
        </p:nvSpPr>
        <p:spPr>
          <a:xfrm>
            <a:off x="8567420" y="4112260"/>
            <a:ext cx="3257550" cy="690245"/>
          </a:xfrm>
          <a:prstGeom prst="rect">
            <a:avLst/>
          </a:prstGeom>
        </p:spPr>
        <p:txBody>
          <a:bodyPr vert="horz" wrap="square" lIns="0" tIns="0" rIns="0" bIns="0" anchor="ctr" anchorCtr="0">
            <a:noAutofit/>
          </a:bodyPr>
          <a:p>
            <a:pPr>
              <a:lnSpc>
                <a:spcPct val="120000"/>
              </a:lnSpc>
            </a:pPr>
            <a:r>
              <a:rPr lang="zh-CN" altLang="en-US" sz="12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团队成员能力的总和决定了创业团队的整体能力和发展潜力。创业团队成员的才能互补是组建创业团队的必要条件。</a:t>
            </a:r>
            <a:endParaRPr lang="zh-CN" altLang="en-US" sz="12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3" name="TextBox 34"/>
          <p:cNvSpPr txBox="1"/>
          <p:nvPr/>
        </p:nvSpPr>
        <p:spPr>
          <a:xfrm>
            <a:off x="409575" y="3390265"/>
            <a:ext cx="3067050" cy="690245"/>
          </a:xfrm>
          <a:prstGeom prst="rect">
            <a:avLst/>
          </a:prstGeom>
        </p:spPr>
        <p:txBody>
          <a:bodyPr vert="horz" wrap="square" lIns="0" tIns="0" rIns="0" bIns="0">
            <a:noAutofit/>
          </a:bodyPr>
          <a:p>
            <a:pPr algn="r">
              <a:lnSpc>
                <a:spcPct val="120000"/>
              </a:lnSpc>
            </a:pPr>
            <a:r>
              <a:rPr lang="zh-CN" altLang="en-US" sz="12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共同的价值观、统一的目标是组建创业团队的前提，团队成员若不认可团队目标，就不可能全心全意为此目标的实现而与其他团队成员相互合作、共同奋斗。</a:t>
            </a:r>
            <a:endParaRPr lang="zh-CN" altLang="en-US" sz="12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4" name="TextBox 35"/>
          <p:cNvSpPr txBox="1"/>
          <p:nvPr/>
        </p:nvSpPr>
        <p:spPr>
          <a:xfrm>
            <a:off x="409575" y="4752340"/>
            <a:ext cx="3066415" cy="690245"/>
          </a:xfrm>
          <a:prstGeom prst="rect">
            <a:avLst/>
          </a:prstGeom>
        </p:spPr>
        <p:txBody>
          <a:bodyPr vert="horz" wrap="square" lIns="0" tIns="0" rIns="0" bIns="0" anchor="ctr" anchorCtr="0">
            <a:noAutofit/>
          </a:bodyPr>
          <a:p>
            <a:pPr algn="r">
              <a:lnSpc>
                <a:spcPct val="120000"/>
              </a:lnSpc>
            </a:pPr>
            <a:r>
              <a:rPr lang="zh-CN" altLang="en-US" sz="1200" dirty="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创业团队的生存和发展直接受到制度性环境、基础设施服务、经济环境、社会环境、市场环境、资源环境等多种外部要素的影响。</a:t>
            </a:r>
            <a:endParaRPr lang="zh-CN" altLang="en-US" sz="1200" dirty="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3" name="Freeform: Shape 25"/>
          <p:cNvSpPr/>
          <p:nvPr/>
        </p:nvSpPr>
        <p:spPr bwMode="auto">
          <a:xfrm>
            <a:off x="3674110" y="3397885"/>
            <a:ext cx="2182495" cy="675640"/>
          </a:xfrm>
          <a:custGeom>
            <a:avLst/>
            <a:gdLst>
              <a:gd name="T0" fmla="*/ 3799 w 3804"/>
              <a:gd name="T1" fmla="*/ 0 h 1355"/>
              <a:gd name="T2" fmla="*/ 372 w 3804"/>
              <a:gd name="T3" fmla="*/ 0 h 1355"/>
              <a:gd name="T4" fmla="*/ 0 w 3804"/>
              <a:gd name="T5" fmla="*/ 679 h 1355"/>
              <a:gd name="T6" fmla="*/ 372 w 3804"/>
              <a:gd name="T7" fmla="*/ 1355 h 1355"/>
              <a:gd name="T8" fmla="*/ 3804 w 3804"/>
              <a:gd name="T9" fmla="*/ 1355 h 1355"/>
              <a:gd name="T10" fmla="*/ 3799 w 3804"/>
              <a:gd name="T11" fmla="*/ 0 h 1355"/>
            </a:gdLst>
            <a:ahLst/>
            <a:cxnLst>
              <a:cxn ang="0">
                <a:pos x="T0" y="T1"/>
              </a:cxn>
              <a:cxn ang="0">
                <a:pos x="T2" y="T3"/>
              </a:cxn>
              <a:cxn ang="0">
                <a:pos x="T4" y="T5"/>
              </a:cxn>
              <a:cxn ang="0">
                <a:pos x="T6" y="T7"/>
              </a:cxn>
              <a:cxn ang="0">
                <a:pos x="T8" y="T9"/>
              </a:cxn>
              <a:cxn ang="0">
                <a:pos x="T10" y="T11"/>
              </a:cxn>
            </a:cxnLst>
            <a:rect l="0" t="0" r="r" b="b"/>
            <a:pathLst>
              <a:path w="3804" h="1355">
                <a:moveTo>
                  <a:pt x="3799" y="0"/>
                </a:moveTo>
                <a:lnTo>
                  <a:pt x="372" y="0"/>
                </a:lnTo>
                <a:lnTo>
                  <a:pt x="0" y="679"/>
                </a:lnTo>
                <a:lnTo>
                  <a:pt x="372" y="1355"/>
                </a:lnTo>
                <a:lnTo>
                  <a:pt x="3804" y="1355"/>
                </a:lnTo>
                <a:lnTo>
                  <a:pt x="3799" y="0"/>
                </a:lnTo>
                <a:close/>
              </a:path>
            </a:pathLst>
          </a:custGeom>
          <a:solidFill>
            <a:schemeClr val="accent2"/>
          </a:solidFill>
          <a:ln>
            <a:noFill/>
          </a:ln>
        </p:spPr>
        <p:txBody>
          <a:bodyPr vert="horz" wrap="square" lIns="121920" tIns="60960" rIns="121920" bIns="60960" anchor="ctr" anchorCtr="0" compatLnSpc="1">
            <a:normAutofit/>
          </a:bodyPr>
          <a:p>
            <a:pPr algn="ctr"/>
            <a:r>
              <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3. 团队目标与价值观</a:t>
            </a:r>
            <a:endPar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4" name="TextBox 34"/>
          <p:cNvSpPr txBox="1"/>
          <p:nvPr/>
        </p:nvSpPr>
        <p:spPr>
          <a:xfrm>
            <a:off x="408940" y="2009140"/>
            <a:ext cx="3067050" cy="690245"/>
          </a:xfrm>
          <a:prstGeom prst="rect">
            <a:avLst/>
          </a:prstGeom>
        </p:spPr>
        <p:txBody>
          <a:bodyPr vert="horz" wrap="square" lIns="0" tIns="0" rIns="0" bIns="0">
            <a:noAutofit/>
          </a:bodyPr>
          <a:p>
            <a:pPr algn="r">
              <a:lnSpc>
                <a:spcPct val="120000"/>
              </a:lnSpc>
            </a:pPr>
            <a:r>
              <a:rPr lang="zh-CN" altLang="en-US" sz="12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创业者的能力和思想意识从根本上决定了是否要组建创业团队以及团队组建的时间表以及由哪些人组成团队。</a:t>
            </a:r>
            <a:endParaRPr lang="zh-CN" altLang="en-US" sz="12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矩形 17"/>
          <p:cNvSpPr/>
          <p:nvPr/>
        </p:nvSpPr>
        <p:spPr>
          <a:xfrm>
            <a:off x="670560" y="1284605"/>
            <a:ext cx="10850880" cy="476440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79705" rIns="144145" rtlCol="0" anchor="ctr"/>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1. 明确创业目标</a:t>
            </a:r>
            <a:endPar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创业团队的总目标就是要通过完成创业阶段的技术、市场、规划、组织、管理等各项工作实现企业从无到有、从起步到成熟。总目标确定之后，为了推动团队最终实现创业目标，再将总目标加以分解，设定若干可行的、阶段性的子目标。</a:t>
            </a:r>
            <a:endPar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2. 制订创业计划</a:t>
            </a:r>
            <a:endPar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在确定了一个个阶段性子目标以及总目标之后，紧接着就要研究如何实现这些目标，这就需要制订周密的创业计划。创业计划是在对创业目标进行具体分解的基础上，以团队为整体来考虑的计划，创业计划确定了在不同的创业阶段需要完成的阶段性任务，通过逐步实现这些阶段性目标来最终实现创业目标。</a:t>
            </a:r>
            <a:endPar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8" name="文本框 17"/>
          <p:cNvSpPr txBox="1"/>
          <p:nvPr/>
        </p:nvSpPr>
        <p:spPr>
          <a:xfrm>
            <a:off x="1094105" y="404495"/>
            <a:ext cx="4614545"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组建创业团队遵循以下基本流程</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矩形 17"/>
          <p:cNvSpPr/>
          <p:nvPr/>
        </p:nvSpPr>
        <p:spPr>
          <a:xfrm>
            <a:off x="670560" y="1284605"/>
            <a:ext cx="10850880" cy="476440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79705" rIns="144145" rtlCol="0" anchor="ctr"/>
          <a:p>
            <a:pPr marL="0" marR="0" lvl="0" indent="0" algn="l" defTabSz="914400" rtl="0" eaLnBrk="1" fontAlgn="auto" latinLnBrk="0" hangingPunct="1">
              <a:lnSpc>
                <a:spcPct val="150000"/>
              </a:lnSpc>
              <a:spcBef>
                <a:spcPts val="0"/>
              </a:spcBef>
              <a:spcAft>
                <a:spcPts val="0"/>
              </a:spcAft>
              <a:buClrTx/>
              <a:buSzTx/>
              <a:buFontTx/>
              <a:buNone/>
              <a:defRPr/>
            </a:pPr>
            <a:endPar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8" name="文本框 17"/>
          <p:cNvSpPr txBox="1"/>
          <p:nvPr/>
        </p:nvSpPr>
        <p:spPr>
          <a:xfrm>
            <a:off x="1094105" y="404495"/>
            <a:ext cx="4614545"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组建创业团队遵循以下基本流程</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845185" y="1462405"/>
            <a:ext cx="6264275" cy="4408805"/>
          </a:xfrm>
          <a:prstGeom prst="rect">
            <a:avLst/>
          </a:prstGeom>
          <a:noFill/>
        </p:spPr>
        <p:txBody>
          <a:bodyPr wrap="square" rtlCol="0" anchor="t">
            <a:spAutoFit/>
          </a:bodyPr>
          <a:p>
            <a:pPr marL="0" marR="0" lvl="0" indent="0" algn="l" defTabSz="914400" rtl="0" fontAlgn="auto">
              <a:lnSpc>
                <a:spcPct val="120000"/>
              </a:lnSpc>
              <a:spcBef>
                <a:spcPts val="0"/>
              </a:spcBef>
              <a:spcAft>
                <a:spcPts val="0"/>
              </a:spcAft>
              <a:buClrTx/>
              <a:buSzTx/>
              <a:buFontTx/>
              <a:buNone/>
              <a:defRPr/>
            </a:pPr>
            <a:r>
              <a:rPr lang="zh-CN" altLang="en-US"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3. 招募合适的人员</a:t>
            </a:r>
            <a:endPar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0" algn="just" defTabSz="914400" rtl="0" fontAlgn="auto">
              <a:lnSpc>
                <a:spcPct val="120000"/>
              </a:lnSpc>
              <a:spcBef>
                <a:spcPts val="0"/>
              </a:spcBef>
              <a:spcAft>
                <a:spcPts val="0"/>
              </a:spcAft>
              <a:buClrTx/>
              <a:buSzTx/>
              <a:buFontTx/>
              <a:buNone/>
              <a:defRPr/>
            </a:pPr>
            <a:r>
              <a:rPr lang="zh-CN" altLang="en-US"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招募合适的人员也是创业团队组建最关键的一步。关于创业团队成员的招募，主要应考虑两个方面：一是考虑互补性，即考虑其能否与其他成员在能力或技术上形成互补。这种互补性形成既有助于强化团队成员间彼此的合作，又能保证整个团队的战斗力，更好地发挥团队的作用。一般而言，创业团队至少需要管理、技术和营销三个方面的人才。只有这三个方面的人才形成良好的沟通协作关系后，创业团队才可能实现稳定高效（图6-1）。二是考虑适度规模，适度的团队规模是保证团队高效运转的重要条件。团队成员太少则无法实现团队的功能和优势，而过多又可能会产生交流的障碍，团队很可能会分裂成许多较小的团体，进而大大削弱团队的凝聚力。一般认为，创业团队的规模控制在2～12人之间最佳。</a:t>
            </a:r>
            <a:endParaRPr lang="zh-CN" altLang="en-US"/>
          </a:p>
        </p:txBody>
      </p:sp>
      <p:grpSp>
        <p:nvGrpSpPr>
          <p:cNvPr id="7" name="组合 6"/>
          <p:cNvGrpSpPr/>
          <p:nvPr/>
        </p:nvGrpSpPr>
        <p:grpSpPr>
          <a:xfrm>
            <a:off x="7209790" y="1812925"/>
            <a:ext cx="4243705" cy="3549650"/>
            <a:chOff x="11354" y="2855"/>
            <a:chExt cx="6683" cy="5590"/>
          </a:xfrm>
        </p:grpSpPr>
        <p:sp>
          <p:nvSpPr>
            <p:cNvPr id="4" name="等腰三角形 3"/>
            <p:cNvSpPr/>
            <p:nvPr/>
          </p:nvSpPr>
          <p:spPr>
            <a:xfrm>
              <a:off x="12450" y="3853"/>
              <a:ext cx="4512" cy="3580"/>
            </a:xfrm>
            <a:prstGeom prst="triangle">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t>良好的沟通协作</a:t>
              </a:r>
              <a:endParaRPr lang="zh-CN" altLang="en-US"/>
            </a:p>
          </p:txBody>
        </p:sp>
        <p:sp>
          <p:nvSpPr>
            <p:cNvPr id="3" name="椭圆 2"/>
            <p:cNvSpPr/>
            <p:nvPr/>
          </p:nvSpPr>
          <p:spPr>
            <a:xfrm>
              <a:off x="13811" y="2855"/>
              <a:ext cx="1789" cy="1789"/>
            </a:xfrm>
            <a:prstGeom prst="ellipse">
              <a:avLst/>
            </a:prstGeom>
            <a:solidFill>
              <a:srgbClr val="1D9A7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t>管理人才</a:t>
              </a:r>
              <a:endParaRPr lang="zh-CN" altLang="en-US"/>
            </a:p>
          </p:txBody>
        </p:sp>
        <p:sp>
          <p:nvSpPr>
            <p:cNvPr id="5" name="椭圆 4"/>
            <p:cNvSpPr/>
            <p:nvPr/>
          </p:nvSpPr>
          <p:spPr>
            <a:xfrm>
              <a:off x="11354" y="6657"/>
              <a:ext cx="1789" cy="1789"/>
            </a:xfrm>
            <a:prstGeom prst="ellipse">
              <a:avLst/>
            </a:prstGeom>
            <a:solidFill>
              <a:srgbClr val="1D9A7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t>技术人才</a:t>
              </a:r>
              <a:endParaRPr lang="zh-CN" altLang="en-US"/>
            </a:p>
          </p:txBody>
        </p:sp>
        <p:sp>
          <p:nvSpPr>
            <p:cNvPr id="6" name="椭圆 5"/>
            <p:cNvSpPr/>
            <p:nvPr/>
          </p:nvSpPr>
          <p:spPr>
            <a:xfrm>
              <a:off x="16249" y="6657"/>
              <a:ext cx="1789" cy="1789"/>
            </a:xfrm>
            <a:prstGeom prst="ellipse">
              <a:avLst/>
            </a:prstGeom>
            <a:solidFill>
              <a:srgbClr val="1D9A7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t>销售人才</a:t>
              </a:r>
              <a:endParaRPr lang="zh-CN" altLang="en-US"/>
            </a:p>
          </p:txBody>
        </p:sp>
      </p:gr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矩形 17"/>
          <p:cNvSpPr/>
          <p:nvPr/>
        </p:nvSpPr>
        <p:spPr>
          <a:xfrm>
            <a:off x="670560" y="1284605"/>
            <a:ext cx="10850880" cy="476440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79705" rIns="144145" rtlCol="0" anchor="ctr"/>
          <a:p>
            <a:pPr marL="0" marR="0" lvl="0" indent="0" algn="l" defTabSz="914400" rtl="0" fontAlgn="auto">
              <a:lnSpc>
                <a:spcPct val="120000"/>
              </a:lnSpc>
              <a:spcBef>
                <a:spcPts val="0"/>
              </a:spcBef>
              <a:spcAft>
                <a:spcPts val="0"/>
              </a:spcAft>
              <a:buClrTx/>
              <a:buSzTx/>
              <a:buFontTx/>
              <a:buNone/>
              <a:defRPr/>
            </a:pPr>
            <a:r>
              <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4. 职权划分</a:t>
            </a:r>
            <a:endPar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0" algn="l" defTabSz="914400" rtl="0" fontAlgn="auto">
              <a:lnSpc>
                <a:spcPct val="120000"/>
              </a:lnSpc>
              <a:spcBef>
                <a:spcPts val="0"/>
              </a:spcBef>
              <a:spcAft>
                <a:spcPts val="0"/>
              </a:spcAft>
              <a:buClrTx/>
              <a:buSzTx/>
              <a:buFontTx/>
              <a:buNone/>
              <a:defRPr/>
            </a:pPr>
            <a:r>
              <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为了保证团队成员执行创业计划、顺利开展各项工作，必须预先在团队内部进行职权的划分。创业团队的职权划分就是根据执行创业计划的需要，具体确定每个团队成员所要担负的职责以及相应所享有的权限。团队成员间职权的划分必须明确，既要避免职权的重叠和交叉，又要避免无人承担造成工作上的疏漏。此外，由于还处于创业过程中，面临的创业环境又是动态复杂的，不断会出现新的问题，团队成员可能不断出现更换，因此创业团队成员的职权也应根据需要不断地进行调整。</a:t>
            </a:r>
            <a:endPar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0" algn="l" defTabSz="914400" rtl="0" fontAlgn="auto">
              <a:lnSpc>
                <a:spcPct val="120000"/>
              </a:lnSpc>
              <a:spcBef>
                <a:spcPts val="0"/>
              </a:spcBef>
              <a:spcAft>
                <a:spcPts val="0"/>
              </a:spcAft>
              <a:buClrTx/>
              <a:buSzTx/>
              <a:buFontTx/>
              <a:buNone/>
              <a:defRPr/>
            </a:pPr>
            <a:r>
              <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5. 构建创业团队制度体系</a:t>
            </a:r>
            <a:endPar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0" algn="l" defTabSz="914400" rtl="0" fontAlgn="auto">
              <a:lnSpc>
                <a:spcPct val="120000"/>
              </a:lnSpc>
              <a:spcBef>
                <a:spcPts val="0"/>
              </a:spcBef>
              <a:spcAft>
                <a:spcPts val="0"/>
              </a:spcAft>
              <a:buClrTx/>
              <a:buSzTx/>
              <a:buFontTx/>
              <a:buNone/>
              <a:defRPr/>
            </a:pPr>
            <a:r>
              <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创业团队制度体系体现了创业团队对成员的控制和激励能力，主要包括团队的各种约束制度和各种激励制度。一方面，创业团队通过各种约束制度（主要包括纪律条例、组织条例、财务条例、保密条例等）指导其成员避免做出不利于团队发展的行为，实现对其的行为进行有效的约束、保证团队的稳定秩序。另一方面，创业团队要实现高效运作要有有效的激励机制（主要包括利益分配方案、奖惩制度、考核标准、激励措施等），使团队成员看到随着创业目标的实现，其自身利益将会得到怎样的改变，从而达到充分调动成员的积极性、最大限度发挥团队成员作用的目的。</a:t>
            </a:r>
            <a:endPar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8" name="文本框 17"/>
          <p:cNvSpPr txBox="1"/>
          <p:nvPr/>
        </p:nvSpPr>
        <p:spPr>
          <a:xfrm>
            <a:off x="1094105" y="404495"/>
            <a:ext cx="4614545"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组建创业团队遵循以下基本流程</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矩形 17"/>
          <p:cNvSpPr/>
          <p:nvPr/>
        </p:nvSpPr>
        <p:spPr>
          <a:xfrm>
            <a:off x="670560" y="1284605"/>
            <a:ext cx="10850880" cy="476440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79705" rIns="144145" rtlCol="0" anchor="ctr"/>
          <a:p>
            <a:pPr marL="0" marR="0" lvl="0" indent="0" algn="l" defTabSz="914400" rtl="0" fontAlgn="auto">
              <a:lnSpc>
                <a:spcPct val="120000"/>
              </a:lnSpc>
              <a:spcBef>
                <a:spcPts val="0"/>
              </a:spcBef>
              <a:spcAft>
                <a:spcPts val="0"/>
              </a:spcAft>
              <a:buClrTx/>
              <a:buSzTx/>
              <a:buFontTx/>
              <a:buNone/>
              <a:defRPr/>
            </a:pPr>
            <a:r>
              <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6. 团队的调整融合</a:t>
            </a:r>
            <a:endPar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0" algn="l" defTabSz="914400" rtl="0" fontAlgn="auto">
              <a:lnSpc>
                <a:spcPct val="120000"/>
              </a:lnSpc>
              <a:spcBef>
                <a:spcPts val="0"/>
              </a:spcBef>
              <a:spcAft>
                <a:spcPts val="0"/>
              </a:spcAft>
              <a:buClrTx/>
              <a:buSzTx/>
              <a:buFontTx/>
              <a:buNone/>
              <a:defRPr/>
            </a:pPr>
            <a:r>
              <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完美组合的创业团队并非创业一开始就能建立起来的，很多时候是在企业创立一定时间以后随着企业的发展逐步形成的。随着团队的运作，团队组建时在人员匹配、制度设计、职权划分等方面的不合理之处会逐渐暴露出来，这时就需要对团队进行调整融合。由于问题的暴露需要一个过程，因此，团队调整融合也应是一个动态持续的过程。在完成了前面的工作步骤之后，团队调整融合工作专门针对运行中出现的问题不断地对前面的步骤进行调整直至满足实践需要为止。在进行团队调整融合的过程中，最为重要的是要保证团队成员间经常有效的沟通与协调，培养强化团队精神，提升团队士气。</a:t>
            </a:r>
            <a:endPar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8" name="文本框 17"/>
          <p:cNvSpPr txBox="1"/>
          <p:nvPr/>
        </p:nvSpPr>
        <p:spPr>
          <a:xfrm>
            <a:off x="1094105" y="404495"/>
            <a:ext cx="4614545"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组建创业团队遵循以下基本流程</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矩形 17"/>
          <p:cNvSpPr/>
          <p:nvPr/>
        </p:nvSpPr>
        <p:spPr>
          <a:xfrm>
            <a:off x="670560" y="1284605"/>
            <a:ext cx="10850880" cy="476440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79705" rIns="144145" rtlCol="0" anchor="ctr"/>
          <a:p>
            <a:pPr marL="0" marR="0" lvl="0" indent="457200" algn="l" defTabSz="914400" rtl="0" fontAlgn="auto">
              <a:lnSpc>
                <a:spcPct val="120000"/>
              </a:lnSpc>
              <a:spcBef>
                <a:spcPts val="0"/>
              </a:spcBef>
              <a:spcAft>
                <a:spcPts val="0"/>
              </a:spcAft>
              <a:buClrTx/>
              <a:buSzTx/>
              <a:buFontTx/>
              <a:buNone/>
              <a:defRPr/>
              <a:extLst>
                <a:ext uri="{35155182-B16C-46BC-9424-99874614C6A1}">
                  <wpsdc:indentchars xmlns:wpsdc="http://www.wps.cn/officeDocument/2017/drawingmlCustomData" val="200" checksum="59296752"/>
                </a:ext>
              </a:extLst>
            </a:pPr>
            <a:r>
              <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“文化”一词源于拉丁文 Cultura，含有耕种、居住、练习、留心、注意、敬神之意。英国人类学家爱德华·泰勒（Tylor）1871 年在《原始文化》中这样定义：“文化，或文明是一种复杂丛结的全体。这种复杂丛结的全体包括知识、信仰、艺术、法律、道德、习俗，以及任何其他的人所获得的才能和习惯。这里所说的人，是指社会中的一个分子而言的。”</a:t>
            </a:r>
            <a:endPar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457200" algn="l" defTabSz="914400" rtl="0" fontAlgn="auto">
              <a:lnSpc>
                <a:spcPct val="120000"/>
              </a:lnSpc>
              <a:spcBef>
                <a:spcPts val="0"/>
              </a:spcBef>
              <a:spcAft>
                <a:spcPts val="0"/>
              </a:spcAft>
              <a:buClrTx/>
              <a:buSzTx/>
              <a:buFontTx/>
              <a:buNone/>
              <a:defRPr/>
              <a:extLst>
                <a:ext uri="{35155182-B16C-46BC-9424-99874614C6A1}">
                  <wpsdc:indentchars xmlns:wpsdc="http://www.wps.cn/officeDocument/2017/drawingmlCustomData" val="200" checksum="59296752"/>
                </a:ext>
              </a:extLst>
            </a:pPr>
            <a:r>
              <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汉语中“文”与“化”各有其义。真正将两字连用的是西汉刘向，他在《说苑·指武》中写道：“圣人之治天下也，先文德而后武力。凡武之兴，为不服也，文化不改，然后加诛。”晋束皙在《补亡诗》中云：“文化内辑，武功外悠。”南齐王融在《曲水诗序》中云：“设神理以景俗，敷文化以柔远。”可以看出，中国古代关于文化的概念大体上可以从两个方面来理解：第一是指历代统治者所施的文治教化之义；第二是指文物典章、朝政政纪、道德秩序以及成为平常日用的一整套观念和习俗。</a:t>
            </a:r>
            <a:endPar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457200" algn="l" defTabSz="914400" rtl="0" fontAlgn="auto">
              <a:lnSpc>
                <a:spcPct val="120000"/>
              </a:lnSpc>
              <a:spcBef>
                <a:spcPts val="0"/>
              </a:spcBef>
              <a:spcAft>
                <a:spcPts val="0"/>
              </a:spcAft>
              <a:buClrTx/>
              <a:buSzTx/>
              <a:buFontTx/>
              <a:buNone/>
              <a:defRPr/>
              <a:extLst>
                <a:ext uri="{35155182-B16C-46BC-9424-99874614C6A1}">
                  <wpsdc:indentchars xmlns:wpsdc="http://www.wps.cn/officeDocument/2017/drawingmlCustomData" val="200" checksum="59296752"/>
                </a:ext>
              </a:extLst>
            </a:pPr>
            <a:r>
              <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文化有广义和狭义之分。广义的文化指人类社会历史实践过程中所创造的物质和精神财富的总和，泛指人们有目的、有意识地对自然界和人类社会所进行的技术、经济、政治、法律等活动。广义的文化的一般构成有四个维度，即物态（物质）文化、制度文化、行为文化和心态（观念）文化，人们可以通过不同的维度来理解或学习文化。狭义的文化指社会意识形态，以及与之相适应的制度、组织机构，是与社会经济基础及政治制度、道德基础、法律观念相对应的范畴。</a:t>
            </a:r>
            <a:endPar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8" name="文本框 17"/>
          <p:cNvSpPr txBox="1"/>
          <p:nvPr/>
        </p:nvSpPr>
        <p:spPr>
          <a:xfrm>
            <a:off x="1094105" y="404495"/>
            <a:ext cx="4614545"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创业文化的内涵</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reeform 9"/>
          <p:cNvSpPr/>
          <p:nvPr/>
        </p:nvSpPr>
        <p:spPr bwMode="auto">
          <a:xfrm rot="10800000">
            <a:off x="3550508" y="3175"/>
            <a:ext cx="6716183" cy="6854825"/>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solidFill>
            <a:schemeClr val="bg1">
              <a:lumMod val="95000"/>
              <a:alpha val="75000"/>
            </a:schemeClr>
          </a:solidFill>
          <a:ln>
            <a:noFill/>
          </a:ln>
        </p:spPr>
        <p:txBody>
          <a:bodyPr vert="horz" wrap="square" lIns="91440" tIns="45720" rIns="91440" bIns="45720" numCol="1" anchor="t" anchorCtr="0" compatLnSpc="1"/>
          <a:lstStyle/>
          <a:p>
            <a:endParaRPr 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7" name="Freeform 9"/>
          <p:cNvSpPr/>
          <p:nvPr/>
        </p:nvSpPr>
        <p:spPr bwMode="auto">
          <a:xfrm>
            <a:off x="9554817" y="4268122"/>
            <a:ext cx="2637181" cy="2589877"/>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gradFill flip="none" rotWithShape="1">
            <a:gsLst>
              <a:gs pos="0">
                <a:schemeClr val="accent1"/>
              </a:gs>
              <a:gs pos="100000">
                <a:schemeClr val="accent2"/>
              </a:gs>
            </a:gsLst>
            <a:lin ang="10800000" scaled="1"/>
            <a:tileRect/>
          </a:gra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noAutofit/>
          </a:bodyPr>
          <a:lstStyle/>
          <a:p>
            <a:pPr algn="r" defTabSz="914400"/>
            <a:endParaRPr lang="en-US" sz="1400" b="1">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2" name="矩形 1"/>
          <p:cNvSpPr/>
          <p:nvPr/>
        </p:nvSpPr>
        <p:spPr>
          <a:xfrm>
            <a:off x="0" y="0"/>
            <a:ext cx="35505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24" name="组合 23"/>
          <p:cNvGrpSpPr/>
          <p:nvPr/>
        </p:nvGrpSpPr>
        <p:grpSpPr>
          <a:xfrm>
            <a:off x="10221595" y="1500505"/>
            <a:ext cx="1117600" cy="3860800"/>
            <a:chOff x="16029" y="2451"/>
            <a:chExt cx="1760" cy="6080"/>
          </a:xfrm>
        </p:grpSpPr>
        <p:sp>
          <p:nvSpPr>
            <p:cNvPr id="4" name="圆角矩形 3"/>
            <p:cNvSpPr/>
            <p:nvPr/>
          </p:nvSpPr>
          <p:spPr>
            <a:xfrm>
              <a:off x="16029" y="2451"/>
              <a:ext cx="1760" cy="6080"/>
            </a:xfrm>
            <a:prstGeom prst="roundRect">
              <a:avLst/>
            </a:prstGeom>
            <a:solidFill>
              <a:schemeClr val="bg1"/>
            </a:solidFill>
            <a:ln>
              <a:noFill/>
            </a:ln>
            <a:effectLst>
              <a:outerShdw blurRad="368300" dist="38100" dir="8100000" sx="108000" sy="108000" algn="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 name="文本框 4"/>
            <p:cNvSpPr txBox="1"/>
            <p:nvPr/>
          </p:nvSpPr>
          <p:spPr>
            <a:xfrm>
              <a:off x="16279" y="2718"/>
              <a:ext cx="1260" cy="5545"/>
            </a:xfrm>
            <a:prstGeom prst="rect">
              <a:avLst/>
            </a:prstGeom>
            <a:noFill/>
          </p:spPr>
          <p:txBody>
            <a:bodyPr vert="eaVert" wrap="square" rtlCol="0">
              <a:spAutoFit/>
            </a:bodyPr>
            <a:lstStyle/>
            <a:p>
              <a:pPr algn="ctr"/>
              <a:r>
                <a:rPr lang="en-US" altLang="zh-CN" sz="4000" b="1"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CONTENTS</a:t>
              </a:r>
              <a:endParaRPr lang="zh-CN" altLang="en-US" sz="4000" b="1"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grpSp>
        <p:nvGrpSpPr>
          <p:cNvPr id="39" name="组合 38"/>
          <p:cNvGrpSpPr/>
          <p:nvPr/>
        </p:nvGrpSpPr>
        <p:grpSpPr>
          <a:xfrm>
            <a:off x="4587875" y="429260"/>
            <a:ext cx="4540250" cy="881380"/>
            <a:chOff x="7225" y="676"/>
            <a:chExt cx="7150" cy="1388"/>
          </a:xfrm>
        </p:grpSpPr>
        <p:grpSp>
          <p:nvGrpSpPr>
            <p:cNvPr id="7" name="íślîḑê"/>
            <p:cNvGrpSpPr/>
            <p:nvPr/>
          </p:nvGrpSpPr>
          <p:grpSpPr>
            <a:xfrm rot="0">
              <a:off x="7225" y="676"/>
              <a:ext cx="7150" cy="1223"/>
              <a:chOff x="2034026" y="1655335"/>
              <a:chExt cx="3649631" cy="624349"/>
            </a:xfrm>
          </p:grpSpPr>
          <p:sp>
            <p:nvSpPr>
              <p:cNvPr id="21" name="ïş1îḓê"/>
              <p:cNvSpPr/>
              <p:nvPr/>
            </p:nvSpPr>
            <p:spPr>
              <a:xfrm>
                <a:off x="2034026" y="1655335"/>
                <a:ext cx="624349" cy="624349"/>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01</a:t>
                </a:r>
                <a:endPar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2" name="ïṣḷîḓe"/>
              <p:cNvSpPr/>
              <p:nvPr/>
            </p:nvSpPr>
            <p:spPr bwMode="auto">
              <a:xfrm>
                <a:off x="2763151" y="1795287"/>
                <a:ext cx="2920506" cy="34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创新意识</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11" name="直接连接符 19"/>
            <p:cNvCxnSpPr/>
            <p:nvPr/>
          </p:nvCxnSpPr>
          <p:spPr>
            <a:xfrm>
              <a:off x="8857" y="2064"/>
              <a:ext cx="4755"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3" name="组合 42"/>
          <p:cNvGrpSpPr/>
          <p:nvPr/>
        </p:nvGrpSpPr>
        <p:grpSpPr>
          <a:xfrm>
            <a:off x="4587875" y="1414780"/>
            <a:ext cx="4640580" cy="881380"/>
            <a:chOff x="7225" y="2228"/>
            <a:chExt cx="7308" cy="1388"/>
          </a:xfrm>
        </p:grpSpPr>
        <p:grpSp>
          <p:nvGrpSpPr>
            <p:cNvPr id="8" name="ïslidé"/>
            <p:cNvGrpSpPr/>
            <p:nvPr/>
          </p:nvGrpSpPr>
          <p:grpSpPr>
            <a:xfrm rot="0">
              <a:off x="7225" y="2228"/>
              <a:ext cx="7309" cy="1223"/>
              <a:chOff x="2034026" y="2490855"/>
              <a:chExt cx="3731024" cy="624349"/>
            </a:xfrm>
          </p:grpSpPr>
          <p:sp>
            <p:nvSpPr>
              <p:cNvPr id="19" name="išḻíḋê"/>
              <p:cNvSpPr/>
              <p:nvPr/>
            </p:nvSpPr>
            <p:spPr>
              <a:xfrm>
                <a:off x="2034026" y="2490855"/>
                <a:ext cx="624349" cy="624349"/>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02</a:t>
                </a:r>
                <a:endPar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0" name="ïSľíḑe"/>
              <p:cNvSpPr/>
              <p:nvPr/>
            </p:nvSpPr>
            <p:spPr bwMode="auto">
              <a:xfrm>
                <a:off x="2763150" y="2630807"/>
                <a:ext cx="3001900" cy="34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创造性思维</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12" name="直接连接符 20"/>
            <p:cNvCxnSpPr/>
            <p:nvPr/>
          </p:nvCxnSpPr>
          <p:spPr>
            <a:xfrm>
              <a:off x="8857" y="3616"/>
              <a:ext cx="4771"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7" name="组合 36"/>
          <p:cNvGrpSpPr/>
          <p:nvPr/>
        </p:nvGrpSpPr>
        <p:grpSpPr>
          <a:xfrm>
            <a:off x="4587875" y="2400935"/>
            <a:ext cx="4494530" cy="881380"/>
            <a:chOff x="7225" y="3781"/>
            <a:chExt cx="7078" cy="1388"/>
          </a:xfrm>
        </p:grpSpPr>
        <p:grpSp>
          <p:nvGrpSpPr>
            <p:cNvPr id="9" name="ísļïďe"/>
            <p:cNvGrpSpPr/>
            <p:nvPr/>
          </p:nvGrpSpPr>
          <p:grpSpPr>
            <a:xfrm rot="0">
              <a:off x="7225" y="3781"/>
              <a:ext cx="7078" cy="1223"/>
              <a:chOff x="2034026" y="3326376"/>
              <a:chExt cx="3612919" cy="624349"/>
            </a:xfrm>
          </p:grpSpPr>
          <p:sp>
            <p:nvSpPr>
              <p:cNvPr id="17" name="íšḻídè"/>
              <p:cNvSpPr/>
              <p:nvPr/>
            </p:nvSpPr>
            <p:spPr>
              <a:xfrm>
                <a:off x="2034026" y="3326376"/>
                <a:ext cx="624349" cy="624349"/>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03</a:t>
                </a:r>
                <a:endPar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8" name="îśļïḑè"/>
              <p:cNvSpPr/>
              <p:nvPr/>
            </p:nvSpPr>
            <p:spPr bwMode="auto">
              <a:xfrm>
                <a:off x="2763151" y="3466328"/>
                <a:ext cx="2883794" cy="34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创新方法</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13" name="直接连接符 21"/>
            <p:cNvCxnSpPr/>
            <p:nvPr/>
          </p:nvCxnSpPr>
          <p:spPr>
            <a:xfrm>
              <a:off x="8857" y="5169"/>
              <a:ext cx="4787"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3" name="MH_Others_1"/>
          <p:cNvSpPr txBox="1"/>
          <p:nvPr>
            <p:custDataLst>
              <p:tags r:id="rId1"/>
            </p:custDataLst>
          </p:nvPr>
        </p:nvSpPr>
        <p:spPr>
          <a:xfrm>
            <a:off x="700179" y="2982026"/>
            <a:ext cx="2150150" cy="923290"/>
          </a:xfrm>
          <a:prstGeom prst="rect">
            <a:avLst/>
          </a:prstGeom>
          <a:noFill/>
        </p:spPr>
        <p:txBody>
          <a:bodyPr wrap="square" lIns="108000" tIns="0" rIns="0" bIns="0" rtlCol="0" anchor="ctr" anchorCtr="0">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6000" b="1" i="0" u="none" strike="noStrike" kern="1200" cap="none" spc="600" normalizeH="0" baseline="0" noProof="0" dirty="0">
                <a:ln>
                  <a:noFill/>
                </a:ln>
                <a:solidFill>
                  <a:schemeClr val="bg1"/>
                </a:solidFill>
                <a:uLnTx/>
                <a:uFillTx/>
                <a:latin typeface="思源黑体" panose="020B0500000000000000" pitchFamily="34" charset="-122"/>
                <a:ea typeface="思源黑体" panose="020B0500000000000000" pitchFamily="34" charset="-122"/>
                <a:cs typeface="微软雅黑" panose="020B0503020204020204" pitchFamily="34" charset="-122"/>
                <a:sym typeface="思源黑体" panose="020B0500000000000000" pitchFamily="34" charset="-122"/>
              </a:rPr>
              <a:t>目录</a:t>
            </a:r>
            <a:endParaRPr kumimoji="0" lang="zh-CN" altLang="en-US" sz="6000" b="1" i="0" u="none" strike="noStrike" kern="1200" cap="none" spc="600" normalizeH="0" baseline="0" noProof="0" dirty="0">
              <a:ln>
                <a:noFill/>
              </a:ln>
              <a:solidFill>
                <a:schemeClr val="bg1"/>
              </a:solidFill>
              <a:uLnTx/>
              <a:uFillTx/>
              <a:latin typeface="思源黑体" panose="020B0500000000000000" pitchFamily="34" charset="-122"/>
              <a:ea typeface="思源黑体" panose="020B0500000000000000" pitchFamily="34" charset="-122"/>
              <a:cs typeface="微软雅黑" panose="020B0503020204020204" pitchFamily="34" charset="-122"/>
              <a:sym typeface="思源黑体" panose="020B0500000000000000" pitchFamily="34" charset="-122"/>
            </a:endParaRPr>
          </a:p>
        </p:txBody>
      </p:sp>
      <p:grpSp>
        <p:nvGrpSpPr>
          <p:cNvPr id="40" name="组合 39"/>
          <p:cNvGrpSpPr/>
          <p:nvPr/>
        </p:nvGrpSpPr>
        <p:grpSpPr>
          <a:xfrm>
            <a:off x="4587875" y="3386455"/>
            <a:ext cx="4469130" cy="881380"/>
            <a:chOff x="7225" y="5333"/>
            <a:chExt cx="7038" cy="1388"/>
          </a:xfrm>
        </p:grpSpPr>
        <p:sp>
          <p:nvSpPr>
            <p:cNvPr id="15" name="ïṡlïḓè"/>
            <p:cNvSpPr/>
            <p:nvPr/>
          </p:nvSpPr>
          <p:spPr>
            <a:xfrm>
              <a:off x="7225" y="5333"/>
              <a:ext cx="1223" cy="1223"/>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04</a:t>
              </a:r>
              <a:endPar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isļíḋe"/>
            <p:cNvSpPr/>
            <p:nvPr/>
          </p:nvSpPr>
          <p:spPr bwMode="auto">
            <a:xfrm>
              <a:off x="8653" y="5607"/>
              <a:ext cx="5610" cy="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创新能力</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cxnSp>
          <p:nvCxnSpPr>
            <p:cNvPr id="14" name="直接连接符 22"/>
            <p:cNvCxnSpPr/>
            <p:nvPr/>
          </p:nvCxnSpPr>
          <p:spPr>
            <a:xfrm>
              <a:off x="8857" y="6721"/>
              <a:ext cx="4787"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1" name="组合 40"/>
          <p:cNvGrpSpPr/>
          <p:nvPr/>
        </p:nvGrpSpPr>
        <p:grpSpPr>
          <a:xfrm>
            <a:off x="4587875" y="4361180"/>
            <a:ext cx="4494530" cy="881380"/>
            <a:chOff x="7225" y="6868"/>
            <a:chExt cx="7078" cy="1388"/>
          </a:xfrm>
        </p:grpSpPr>
        <p:grpSp>
          <p:nvGrpSpPr>
            <p:cNvPr id="25" name="ísļïďe"/>
            <p:cNvGrpSpPr/>
            <p:nvPr/>
          </p:nvGrpSpPr>
          <p:grpSpPr>
            <a:xfrm rot="0">
              <a:off x="7225" y="6868"/>
              <a:ext cx="7078" cy="1223"/>
              <a:chOff x="2034026" y="3326376"/>
              <a:chExt cx="3612919" cy="624349"/>
            </a:xfrm>
          </p:grpSpPr>
          <p:sp>
            <p:nvSpPr>
              <p:cNvPr id="28" name="íšḻídè"/>
              <p:cNvSpPr/>
              <p:nvPr/>
            </p:nvSpPr>
            <p:spPr>
              <a:xfrm>
                <a:off x="2034026" y="3326376"/>
                <a:ext cx="624349" cy="624349"/>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05</a:t>
                </a:r>
                <a:endPar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9" name="îśļïḑè"/>
              <p:cNvSpPr/>
              <p:nvPr/>
            </p:nvSpPr>
            <p:spPr bwMode="auto">
              <a:xfrm>
                <a:off x="2763151" y="3466328"/>
                <a:ext cx="2883794" cy="34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创业概述</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33" name="直接连接符 21"/>
            <p:cNvCxnSpPr/>
            <p:nvPr/>
          </p:nvCxnSpPr>
          <p:spPr>
            <a:xfrm>
              <a:off x="8857" y="8256"/>
              <a:ext cx="4787"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5" name="组合 34"/>
          <p:cNvGrpSpPr/>
          <p:nvPr/>
        </p:nvGrpSpPr>
        <p:grpSpPr>
          <a:xfrm>
            <a:off x="4587875" y="5346700"/>
            <a:ext cx="5493385" cy="881380"/>
            <a:chOff x="7225" y="8420"/>
            <a:chExt cx="8651" cy="1388"/>
          </a:xfrm>
        </p:grpSpPr>
        <p:grpSp>
          <p:nvGrpSpPr>
            <p:cNvPr id="30" name="ïs1ïďe"/>
            <p:cNvGrpSpPr/>
            <p:nvPr/>
          </p:nvGrpSpPr>
          <p:grpSpPr>
            <a:xfrm rot="0">
              <a:off x="7225" y="8420"/>
              <a:ext cx="8651" cy="1223"/>
              <a:chOff x="2034026" y="4161896"/>
              <a:chExt cx="4416353" cy="624349"/>
            </a:xfrm>
          </p:grpSpPr>
          <p:sp>
            <p:nvSpPr>
              <p:cNvPr id="31" name="ïṡlïḓè"/>
              <p:cNvSpPr/>
              <p:nvPr/>
            </p:nvSpPr>
            <p:spPr>
              <a:xfrm>
                <a:off x="2034026" y="4161896"/>
                <a:ext cx="624349" cy="624349"/>
              </a:xfrm>
              <a:prstGeom prst="ellipse">
                <a:avLst/>
              </a:prstGeom>
              <a:solidFill>
                <a:srgbClr val="1D9A7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06</a:t>
                </a:r>
                <a:endParaRPr lang="en-US" altLang="zh-CN" sz="24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2" name="isļíḋe"/>
              <p:cNvSpPr/>
              <p:nvPr/>
            </p:nvSpPr>
            <p:spPr bwMode="auto">
              <a:xfrm>
                <a:off x="2763023" y="4301775"/>
                <a:ext cx="3687356" cy="344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创业团队与创业文化</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34" name="直接连接符 22"/>
            <p:cNvCxnSpPr/>
            <p:nvPr/>
          </p:nvCxnSpPr>
          <p:spPr>
            <a:xfrm>
              <a:off x="8857" y="9808"/>
              <a:ext cx="4787"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1000" fill="hold"/>
                                            <p:tgtEl>
                                              <p:spTgt spid="23"/>
                                            </p:tgtEl>
                                            <p:attrNameLst>
                                              <p:attrName>ppt_w</p:attrName>
                                            </p:attrNameLst>
                                          </p:cBhvr>
                                          <p:tavLst>
                                            <p:tav tm="0">
                                              <p:val>
                                                <p:strVal val="#ppt_w*0.70"/>
                                              </p:val>
                                            </p:tav>
                                            <p:tav tm="100000">
                                              <p:val>
                                                <p:strVal val="#ppt_w"/>
                                              </p:val>
                                            </p:tav>
                                          </p:tavLst>
                                        </p:anim>
                                        <p:anim calcmode="lin" valueType="num">
                                          <p:cBhvr>
                                            <p:cTn id="8" dur="1000" fill="hold"/>
                                            <p:tgtEl>
                                              <p:spTgt spid="23"/>
                                            </p:tgtEl>
                                            <p:attrNameLst>
                                              <p:attrName>ppt_h</p:attrName>
                                            </p:attrNameLst>
                                          </p:cBhvr>
                                          <p:tavLst>
                                            <p:tav tm="0">
                                              <p:val>
                                                <p:strVal val="#ppt_h"/>
                                              </p:val>
                                            </p:tav>
                                            <p:tav tm="100000">
                                              <p:val>
                                                <p:strVal val="#ppt_h"/>
                                              </p:val>
                                            </p:tav>
                                          </p:tavLst>
                                        </p:anim>
                                        <p:animEffect transition="in" filter="fade">
                                          <p:cBhvr>
                                            <p:cTn id="9" dur="1000"/>
                                            <p:tgtEl>
                                              <p:spTgt spid="23"/>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randombar(horizontal)">
                                          <p:cBhvr>
                                            <p:cTn id="14" dur="500"/>
                                            <p:tgtEl>
                                              <p:spTgt spid="27"/>
                                            </p:tgtEl>
                                          </p:cBhvr>
                                        </p:animEffect>
                                      </p:childTnLst>
                                    </p:cTn>
                                  </p:par>
                                  <p:par>
                                    <p:cTn id="15" presetID="2" presetClass="entr" presetSubtype="6" fill="hold" grpId="0" nodeType="withEffect" p14:presetBounceEnd="80000">
                                      <p:stCondLst>
                                        <p:cond delay="250"/>
                                      </p:stCondLst>
                                      <p:childTnLst>
                                        <p:set>
                                          <p:cBhvr>
                                            <p:cTn id="16" dur="1" fill="hold">
                                              <p:stCondLst>
                                                <p:cond delay="0"/>
                                              </p:stCondLst>
                                            </p:cTn>
                                            <p:tgtEl>
                                              <p:spTgt spid="26"/>
                                            </p:tgtEl>
                                            <p:attrNameLst>
                                              <p:attrName>style.visibility</p:attrName>
                                            </p:attrNameLst>
                                          </p:cBhvr>
                                          <p:to>
                                            <p:strVal val="visible"/>
                                          </p:to>
                                        </p:set>
                                        <p:anim calcmode="lin" valueType="num" p14:bounceEnd="80000">
                                          <p:cBhvr additive="base">
                                            <p:cTn id="17" dur="500" fill="hold"/>
                                            <p:tgtEl>
                                              <p:spTgt spid="26"/>
                                            </p:tgtEl>
                                            <p:attrNameLst>
                                              <p:attrName>ppt_x</p:attrName>
                                            </p:attrNameLst>
                                          </p:cBhvr>
                                          <p:tavLst>
                                            <p:tav tm="0">
                                              <p:val>
                                                <p:strVal val="1+#ppt_w/2"/>
                                              </p:val>
                                            </p:tav>
                                            <p:tav tm="100000">
                                              <p:val>
                                                <p:strVal val="#ppt_x"/>
                                              </p:val>
                                            </p:tav>
                                          </p:tavLst>
                                        </p:anim>
                                        <p:anim calcmode="lin" valueType="num" p14:bounceEnd="80000">
                                          <p:cBhvr additive="base">
                                            <p:cTn id="18"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1000" fill="hold"/>
                                            <p:tgtEl>
                                              <p:spTgt spid="23"/>
                                            </p:tgtEl>
                                            <p:attrNameLst>
                                              <p:attrName>ppt_w</p:attrName>
                                            </p:attrNameLst>
                                          </p:cBhvr>
                                          <p:tavLst>
                                            <p:tav tm="0">
                                              <p:val>
                                                <p:strVal val="#ppt_w*0.70"/>
                                              </p:val>
                                            </p:tav>
                                            <p:tav tm="100000">
                                              <p:val>
                                                <p:strVal val="#ppt_w"/>
                                              </p:val>
                                            </p:tav>
                                          </p:tavLst>
                                        </p:anim>
                                        <p:anim calcmode="lin" valueType="num">
                                          <p:cBhvr>
                                            <p:cTn id="8" dur="1000" fill="hold"/>
                                            <p:tgtEl>
                                              <p:spTgt spid="23"/>
                                            </p:tgtEl>
                                            <p:attrNameLst>
                                              <p:attrName>ppt_h</p:attrName>
                                            </p:attrNameLst>
                                          </p:cBhvr>
                                          <p:tavLst>
                                            <p:tav tm="0">
                                              <p:val>
                                                <p:strVal val="#ppt_h"/>
                                              </p:val>
                                            </p:tav>
                                            <p:tav tm="100000">
                                              <p:val>
                                                <p:strVal val="#ppt_h"/>
                                              </p:val>
                                            </p:tav>
                                          </p:tavLst>
                                        </p:anim>
                                        <p:animEffect transition="in" filter="fade">
                                          <p:cBhvr>
                                            <p:cTn id="9" dur="1000"/>
                                            <p:tgtEl>
                                              <p:spTgt spid="23"/>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randombar(horizontal)">
                                          <p:cBhvr>
                                            <p:cTn id="14" dur="500"/>
                                            <p:tgtEl>
                                              <p:spTgt spid="27"/>
                                            </p:tgtEl>
                                          </p:cBhvr>
                                        </p:animEffect>
                                      </p:childTnLst>
                                    </p:cTn>
                                  </p:par>
                                  <p:par>
                                    <p:cTn id="15" presetID="2" presetClass="entr" presetSubtype="6" fill="hold" grpId="0" nodeType="withEffect">
                                      <p:stCondLst>
                                        <p:cond delay="25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1+#ppt_w/2"/>
                                              </p:val>
                                            </p:tav>
                                            <p:tav tm="100000">
                                              <p:val>
                                                <p:strVal val="#ppt_x"/>
                                              </p:val>
                                            </p:tav>
                                          </p:tavLst>
                                        </p:anim>
                                        <p:anim calcmode="lin" valueType="num">
                                          <p:cBhvr additive="base">
                                            <p:cTn id="18"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3"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矩形 17"/>
          <p:cNvSpPr/>
          <p:nvPr/>
        </p:nvSpPr>
        <p:spPr>
          <a:xfrm>
            <a:off x="670560" y="1284605"/>
            <a:ext cx="10850880" cy="476440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79705" rIns="144145" rtlCol="0" anchor="ctr"/>
          <a:p>
            <a:pPr marL="0" marR="0" lvl="0" indent="457200" algn="l" defTabSz="914400" rtl="0" fontAlgn="auto">
              <a:lnSpc>
                <a:spcPct val="120000"/>
              </a:lnSpc>
              <a:spcBef>
                <a:spcPts val="0"/>
              </a:spcBef>
              <a:spcAft>
                <a:spcPts val="0"/>
              </a:spcAft>
              <a:buClrTx/>
              <a:buSzTx/>
              <a:buFontTx/>
              <a:buNone/>
              <a:defRPr/>
              <a:extLst>
                <a:ext uri="{35155182-B16C-46BC-9424-99874614C6A1}">
                  <wpsdc:indentchars xmlns:wpsdc="http://www.wps.cn/officeDocument/2017/drawingmlCustomData" val="200" checksum="59296752"/>
                </a:ext>
              </a:extLst>
            </a:pPr>
            <a:r>
              <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创业文化是一个系统的社会文化工程，具有非常深刻的社会、经济、文化意义，它并不单单指的是文化，而是与经济直接挂钩的，具有可认知性的，体现着知、情、意相统一的文化精神。其基本内涵主要包括开拓、冒险和创新，即鼓励技术创新、管理创新和文化创新，具有开拓向上的勇气和激情，直面和容许失败，拥有和弘扬团队精神，注重学习培训，把知识经济时代的科学精神与创业精神相融合，通过知识和创业价值的发掘来实现区域经济与社会经济的腾飞。</a:t>
            </a:r>
            <a:endPar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457200" algn="l" defTabSz="914400" rtl="0" fontAlgn="auto">
              <a:lnSpc>
                <a:spcPct val="120000"/>
              </a:lnSpc>
              <a:spcBef>
                <a:spcPts val="0"/>
              </a:spcBef>
              <a:spcAft>
                <a:spcPts val="0"/>
              </a:spcAft>
              <a:buClrTx/>
              <a:buSzTx/>
              <a:buFontTx/>
              <a:buNone/>
              <a:defRPr/>
              <a:extLst>
                <a:ext uri="{35155182-B16C-46BC-9424-99874614C6A1}">
                  <wpsdc:indentchars xmlns:wpsdc="http://www.wps.cn/officeDocument/2017/drawingmlCustomData" val="200" checksum="59296752"/>
                </a:ext>
              </a:extLst>
            </a:pPr>
            <a:r>
              <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创业文化植根于一个商业性生态系统，它们深深地立足于地方乃至整个社会。它们体现地方和整个社会经济的发展，更推动地方和社会的发展。我们可以这样认为，创业文化的提出，是社会发展到一定阶段的历史性产物，创业文化体现着社会历史发展观基本问题的撞击和融合。</a:t>
            </a:r>
            <a:endPar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457200" algn="l" defTabSz="914400" rtl="0" fontAlgn="auto">
              <a:lnSpc>
                <a:spcPct val="120000"/>
              </a:lnSpc>
              <a:spcBef>
                <a:spcPts val="0"/>
              </a:spcBef>
              <a:spcAft>
                <a:spcPts val="0"/>
              </a:spcAft>
              <a:buClrTx/>
              <a:buSzTx/>
              <a:buFontTx/>
              <a:buNone/>
              <a:defRPr/>
              <a:extLst>
                <a:ext uri="{35155182-B16C-46BC-9424-99874614C6A1}">
                  <wpsdc:indentchars xmlns:wpsdc="http://www.wps.cn/officeDocument/2017/drawingmlCustomData" val="200" checksum="59296752"/>
                </a:ext>
              </a:extLst>
            </a:pPr>
            <a:endPar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8" name="文本框 17"/>
          <p:cNvSpPr txBox="1"/>
          <p:nvPr/>
        </p:nvSpPr>
        <p:spPr>
          <a:xfrm>
            <a:off x="1094105" y="404495"/>
            <a:ext cx="4614545"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创业文化的内涵</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矩形 17"/>
          <p:cNvSpPr/>
          <p:nvPr/>
        </p:nvSpPr>
        <p:spPr>
          <a:xfrm>
            <a:off x="6350" y="1864360"/>
            <a:ext cx="12179300" cy="37274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79705" rIns="144145" rtlCol="0" anchor="ctr"/>
          <a:p>
            <a:pPr marL="0" marR="0" lvl="0" indent="457200" algn="l" defTabSz="914400" rtl="0" fontAlgn="auto">
              <a:lnSpc>
                <a:spcPct val="120000"/>
              </a:lnSpc>
              <a:spcBef>
                <a:spcPts val="0"/>
              </a:spcBef>
              <a:spcAft>
                <a:spcPts val="0"/>
              </a:spcAft>
              <a:buClrTx/>
              <a:buSzTx/>
              <a:buFontTx/>
              <a:buNone/>
              <a:defRPr/>
              <a:extLst>
                <a:ext uri="{35155182-B16C-46BC-9424-99874614C6A1}">
                  <wpsdc:indentchars xmlns:wpsdc="http://www.wps.cn/officeDocument/2017/drawingmlCustomData" val="200" checksum="59296752"/>
                </a:ext>
              </a:extLst>
            </a:pPr>
            <a:endPar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8" name="文本框 17"/>
          <p:cNvSpPr txBox="1"/>
          <p:nvPr/>
        </p:nvSpPr>
        <p:spPr>
          <a:xfrm>
            <a:off x="1094105" y="404495"/>
            <a:ext cx="4614545"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创业文化的结构层次</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829310" y="2564130"/>
            <a:ext cx="4809490" cy="2416175"/>
          </a:xfrm>
          <a:prstGeom prst="rect">
            <a:avLst/>
          </a:prstGeom>
          <a:noFill/>
        </p:spPr>
        <p:txBody>
          <a:bodyPr wrap="square" rtlCol="0" anchor="t">
            <a:spAutoFit/>
          </a:bodyPr>
          <a:p>
            <a:pPr marL="0" marR="0" lvl="0" indent="457200" algn="l" defTabSz="914400" rtl="0" fontAlgn="auto">
              <a:lnSpc>
                <a:spcPct val="120000"/>
              </a:lnSpc>
              <a:spcBef>
                <a:spcPts val="0"/>
              </a:spcBef>
              <a:spcAft>
                <a:spcPts val="0"/>
              </a:spcAft>
              <a:buClrTx/>
              <a:buSzTx/>
              <a:buFontTx/>
              <a:buNone/>
              <a:defRPr/>
              <a:extLst>
                <a:ext uri="{35155182-B16C-46BC-9424-99874614C6A1}">
                  <wpsdc:indentchars xmlns:wpsdc="http://www.wps.cn/officeDocument/2017/drawingmlCustomData" val="200" checksum="59296752"/>
                </a:ext>
              </a:extLst>
            </a:pPr>
            <a:r>
              <a:rPr lang="zh-CN" altLang="en-US"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著名的企业管理理论家杨先举教授在谈到“企业文化”的构造时，从结构方面作了三个层次的认知分析，即内层文化、幔层文化与表层文化。同样，我们对创业文化也可以作如是理解，将创业文化看成是由价值观、组织制度与标志品牌三个部分组成的相互制约、相互促进的统一体（图6-2）。</a:t>
            </a:r>
            <a:endParaRPr lang="zh-CN" altLang="en-US"/>
          </a:p>
        </p:txBody>
      </p:sp>
      <p:grpSp>
        <p:nvGrpSpPr>
          <p:cNvPr id="9" name="组合 8"/>
          <p:cNvGrpSpPr/>
          <p:nvPr/>
        </p:nvGrpSpPr>
        <p:grpSpPr>
          <a:xfrm>
            <a:off x="7002780" y="1927860"/>
            <a:ext cx="3599180" cy="3599180"/>
            <a:chOff x="11028" y="3036"/>
            <a:chExt cx="5668" cy="5668"/>
          </a:xfrm>
        </p:grpSpPr>
        <p:sp>
          <p:nvSpPr>
            <p:cNvPr id="3" name="椭圆 2"/>
            <p:cNvSpPr/>
            <p:nvPr/>
          </p:nvSpPr>
          <p:spPr>
            <a:xfrm>
              <a:off x="11028" y="3036"/>
              <a:ext cx="5669" cy="5669"/>
            </a:xfrm>
            <a:prstGeom prst="ellipse">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b="1"/>
            </a:p>
          </p:txBody>
        </p:sp>
        <p:sp>
          <p:nvSpPr>
            <p:cNvPr id="4" name="椭圆 3"/>
            <p:cNvSpPr/>
            <p:nvPr/>
          </p:nvSpPr>
          <p:spPr>
            <a:xfrm>
              <a:off x="12021" y="4027"/>
              <a:ext cx="3685" cy="3685"/>
            </a:xfrm>
            <a:prstGeom prst="ellipse">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b="1"/>
            </a:p>
          </p:txBody>
        </p:sp>
        <p:sp>
          <p:nvSpPr>
            <p:cNvPr id="5" name="椭圆 4"/>
            <p:cNvSpPr/>
            <p:nvPr/>
          </p:nvSpPr>
          <p:spPr>
            <a:xfrm>
              <a:off x="13012" y="5021"/>
              <a:ext cx="1701" cy="1701"/>
            </a:xfrm>
            <a:prstGeom prst="ellipse">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b="1"/>
            </a:p>
          </p:txBody>
        </p:sp>
        <p:sp>
          <p:nvSpPr>
            <p:cNvPr id="6" name="文本框 5"/>
            <p:cNvSpPr txBox="1"/>
            <p:nvPr/>
          </p:nvSpPr>
          <p:spPr>
            <a:xfrm>
              <a:off x="12632" y="3108"/>
              <a:ext cx="2464" cy="919"/>
            </a:xfrm>
            <a:prstGeom prst="rect">
              <a:avLst/>
            </a:prstGeom>
            <a:noFill/>
          </p:spPr>
          <p:txBody>
            <a:bodyPr wrap="square" rtlCol="0" anchor="t">
              <a:spAutoFit/>
            </a:bodyPr>
            <a:p>
              <a:pPr algn="ctr"/>
              <a:r>
                <a:rPr lang="zh-CN" altLang="en-US" sz="1600" b="1">
                  <a:solidFill>
                    <a:schemeClr val="bg1"/>
                  </a:solidFill>
                </a:rPr>
                <a:t>标志品牌</a:t>
              </a:r>
              <a:endParaRPr lang="zh-CN" altLang="en-US" sz="1600" b="1">
                <a:solidFill>
                  <a:schemeClr val="bg1"/>
                </a:solidFill>
              </a:endParaRPr>
            </a:p>
            <a:p>
              <a:pPr algn="ctr"/>
              <a:r>
                <a:rPr lang="zh-CN" altLang="en-US" sz="1600" b="1">
                  <a:solidFill>
                    <a:schemeClr val="bg1"/>
                  </a:solidFill>
                </a:rPr>
                <a:t>（表层文化）</a:t>
              </a:r>
              <a:endParaRPr lang="zh-CN" altLang="en-US" sz="1600" b="1">
                <a:solidFill>
                  <a:schemeClr val="bg1"/>
                </a:solidFill>
              </a:endParaRPr>
            </a:p>
          </p:txBody>
        </p:sp>
        <p:sp>
          <p:nvSpPr>
            <p:cNvPr id="7" name="文本框 6"/>
            <p:cNvSpPr txBox="1"/>
            <p:nvPr/>
          </p:nvSpPr>
          <p:spPr>
            <a:xfrm>
              <a:off x="12703" y="4102"/>
              <a:ext cx="2323" cy="919"/>
            </a:xfrm>
            <a:prstGeom prst="rect">
              <a:avLst/>
            </a:prstGeom>
            <a:noFill/>
          </p:spPr>
          <p:txBody>
            <a:bodyPr wrap="square" rtlCol="0" anchor="t">
              <a:spAutoFit/>
            </a:bodyPr>
            <a:p>
              <a:pPr algn="ctr"/>
              <a:r>
                <a:rPr lang="zh-CN" altLang="en-US" sz="1600" b="1">
                  <a:solidFill>
                    <a:schemeClr val="bg1"/>
                  </a:solidFill>
                </a:rPr>
                <a:t>组织制度</a:t>
              </a:r>
              <a:endParaRPr lang="zh-CN" altLang="en-US" sz="1600" b="1">
                <a:solidFill>
                  <a:schemeClr val="bg1"/>
                </a:solidFill>
              </a:endParaRPr>
            </a:p>
            <a:p>
              <a:pPr algn="ctr"/>
              <a:r>
                <a:rPr lang="zh-CN" altLang="en-US" sz="1600" b="1">
                  <a:solidFill>
                    <a:schemeClr val="bg1"/>
                  </a:solidFill>
                </a:rPr>
                <a:t>（幔层文化）</a:t>
              </a:r>
              <a:endParaRPr lang="zh-CN" altLang="en-US" sz="1600" b="1">
                <a:solidFill>
                  <a:schemeClr val="bg1"/>
                </a:solidFill>
              </a:endParaRPr>
            </a:p>
          </p:txBody>
        </p:sp>
        <p:sp>
          <p:nvSpPr>
            <p:cNvPr id="8" name="文本框 7"/>
            <p:cNvSpPr txBox="1"/>
            <p:nvPr/>
          </p:nvSpPr>
          <p:spPr>
            <a:xfrm>
              <a:off x="12823" y="5410"/>
              <a:ext cx="2083" cy="919"/>
            </a:xfrm>
            <a:prstGeom prst="rect">
              <a:avLst/>
            </a:prstGeom>
            <a:noFill/>
          </p:spPr>
          <p:txBody>
            <a:bodyPr wrap="square" rtlCol="0" anchor="t">
              <a:spAutoFit/>
            </a:bodyPr>
            <a:p>
              <a:pPr algn="ctr"/>
              <a:r>
                <a:rPr lang="zh-CN" altLang="en-US" sz="1600" b="1">
                  <a:solidFill>
                    <a:schemeClr val="bg1"/>
                  </a:solidFill>
                </a:rPr>
                <a:t>价值观</a:t>
              </a:r>
              <a:endParaRPr lang="zh-CN" altLang="en-US" sz="1600" b="1">
                <a:solidFill>
                  <a:schemeClr val="bg1"/>
                </a:solidFill>
              </a:endParaRPr>
            </a:p>
            <a:p>
              <a:pPr algn="ctr"/>
              <a:r>
                <a:rPr lang="zh-CN" altLang="en-US" sz="1600" b="1">
                  <a:solidFill>
                    <a:schemeClr val="bg1"/>
                  </a:solidFill>
                </a:rPr>
                <a:t>（内层文化）</a:t>
              </a:r>
              <a:endParaRPr lang="zh-CN" altLang="en-US" sz="1600" b="1">
                <a:solidFill>
                  <a:schemeClr val="bg1"/>
                </a:solidFill>
              </a:endParaRPr>
            </a:p>
          </p:txBody>
        </p:sp>
      </p:grpSp>
      <p:sp>
        <p:nvSpPr>
          <p:cNvPr id="10" name="文本框 9"/>
          <p:cNvSpPr txBox="1"/>
          <p:nvPr/>
        </p:nvSpPr>
        <p:spPr>
          <a:xfrm>
            <a:off x="7316470" y="5628005"/>
            <a:ext cx="2971800" cy="368300"/>
          </a:xfrm>
          <a:prstGeom prst="rect">
            <a:avLst/>
          </a:prstGeom>
          <a:noFill/>
        </p:spPr>
        <p:txBody>
          <a:bodyPr wrap="square" rtlCol="0" anchor="t">
            <a:spAutoFit/>
          </a:bodyPr>
          <a:p>
            <a:pPr algn="ctr"/>
            <a:r>
              <a:rPr lang="zh-CN" altLang="en-US"/>
              <a:t>图6-2  创业文化的结构层次</a:t>
            </a:r>
            <a:endParaRPr lang="zh-CN" alt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椭圆 11"/>
          <p:cNvSpPr>
            <a:spLocks noChangeArrowheads="1"/>
          </p:cNvSpPr>
          <p:nvPr/>
        </p:nvSpPr>
        <p:spPr bwMode="auto">
          <a:xfrm>
            <a:off x="4513225" y="5484285"/>
            <a:ext cx="2655599" cy="584200"/>
          </a:xfrm>
          <a:prstGeom prst="ellipse">
            <a:avLst/>
          </a:prstGeom>
          <a:gradFill rotWithShape="1">
            <a:gsLst>
              <a:gs pos="0">
                <a:schemeClr val="tx1">
                  <a:alpha val="50998"/>
                </a:schemeClr>
              </a:gs>
              <a:gs pos="100000">
                <a:schemeClr val="bg1">
                  <a:alpha val="0"/>
                </a:schemeClr>
              </a:gs>
            </a:gsLst>
            <a:path path="shape">
              <a:fillToRect l="50000" t="50000" r="50000" b="50000"/>
            </a:path>
          </a:gradFill>
          <a:ln w="9525">
            <a:noFill/>
            <a:round/>
          </a:ln>
        </p:spPr>
        <p:txBody>
          <a:bodyPr anchor="ctr"/>
          <a:p>
            <a:pPr algn="ctr" eaLnBrk="1" hangingPunct="1">
              <a:buFont typeface="Arial" panose="020B0604020202020204" pitchFamily="34" charset="0"/>
              <a:buNone/>
            </a:pPr>
            <a:endParaRPr lang="zh-CN" altLang="en-US" sz="2400">
              <a:solidFill>
                <a:srgbClr val="FFFFFF"/>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nvGrpSpPr>
          <p:cNvPr id="2" name="组合 12"/>
          <p:cNvGrpSpPr/>
          <p:nvPr/>
        </p:nvGrpSpPr>
        <p:grpSpPr bwMode="auto">
          <a:xfrm>
            <a:off x="4297391" y="1748370"/>
            <a:ext cx="2164683" cy="1530351"/>
            <a:chOff x="0" y="0"/>
            <a:chExt cx="1624019" cy="1147515"/>
          </a:xfrm>
        </p:grpSpPr>
        <p:grpSp>
          <p:nvGrpSpPr>
            <p:cNvPr id="3" name="组合 7"/>
            <p:cNvGrpSpPr/>
            <p:nvPr/>
          </p:nvGrpSpPr>
          <p:grpSpPr bwMode="auto">
            <a:xfrm>
              <a:off x="0" y="0"/>
              <a:ext cx="1624019" cy="1147515"/>
              <a:chOff x="0" y="0"/>
              <a:chExt cx="2070437" cy="1462949"/>
            </a:xfrm>
          </p:grpSpPr>
          <p:sp>
            <p:nvSpPr>
              <p:cNvPr id="26641" name="等腰三角形 6"/>
              <p:cNvSpPr/>
              <p:nvPr/>
            </p:nvSpPr>
            <p:spPr bwMode="auto">
              <a:xfrm>
                <a:off x="10120" y="900432"/>
                <a:ext cx="597046" cy="562517"/>
              </a:xfrm>
              <a:custGeom>
                <a:avLst/>
                <a:gdLst>
                  <a:gd name="T0" fmla="*/ 25306 w 595852"/>
                  <a:gd name="T1" fmla="*/ 449309 h 562574"/>
                  <a:gd name="T2" fmla="*/ 595852 w 595852"/>
                  <a:gd name="T3" fmla="*/ 0 h 562574"/>
                  <a:gd name="T4" fmla="*/ 145089 w 595852"/>
                  <a:gd name="T5" fmla="*/ 516627 h 562574"/>
                  <a:gd name="T6" fmla="*/ 25306 w 595852"/>
                  <a:gd name="T7" fmla="*/ 449309 h 562574"/>
                </a:gdLst>
                <a:ahLst/>
                <a:cxnLst>
                  <a:cxn ang="0">
                    <a:pos x="T0" y="T1"/>
                  </a:cxn>
                  <a:cxn ang="0">
                    <a:pos x="T2" y="T3"/>
                  </a:cxn>
                  <a:cxn ang="0">
                    <a:pos x="T4" y="T5"/>
                  </a:cxn>
                  <a:cxn ang="0">
                    <a:pos x="T6" y="T7"/>
                  </a:cxn>
                </a:cxnLst>
                <a:rect l="0" t="0" r="r" b="b"/>
                <a:pathLst>
                  <a:path w="595852" h="562574">
                    <a:moveTo>
                      <a:pt x="25306" y="449309"/>
                    </a:moveTo>
                    <a:cubicBezTo>
                      <a:pt x="-54198" y="152174"/>
                      <a:pt x="32189" y="76940"/>
                      <a:pt x="595852" y="0"/>
                    </a:cubicBezTo>
                    <a:lnTo>
                      <a:pt x="145089" y="516627"/>
                    </a:lnTo>
                    <a:cubicBezTo>
                      <a:pt x="54671" y="611059"/>
                      <a:pt x="45599" y="545610"/>
                      <a:pt x="25306" y="449309"/>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anchor="ctr"/>
              <a:p>
                <a:pPr eaLnBrk="1" hangingPunct="1">
                  <a:buFont typeface="Arial" panose="020B0604020202020204" pitchFamily="34" charset="0"/>
                  <a:buNone/>
                  <a:defRPr/>
                </a:pPr>
                <a:endParaRPr lang="zh-CN" altLang="en-US"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6642" name="右箭头 5"/>
              <p:cNvSpPr/>
              <p:nvPr/>
            </p:nvSpPr>
            <p:spPr bwMode="auto">
              <a:xfrm>
                <a:off x="0" y="0"/>
                <a:ext cx="2070437" cy="1175620"/>
              </a:xfrm>
              <a:custGeom>
                <a:avLst/>
                <a:gdLst>
                  <a:gd name="T0" fmla="*/ 13051 w 2070437"/>
                  <a:gd name="T1" fmla="*/ 1173182 h 1175256"/>
                  <a:gd name="T2" fmla="*/ 42486 w 2070437"/>
                  <a:gd name="T3" fmla="*/ 1015377 h 1175256"/>
                  <a:gd name="T4" fmla="*/ 757739 w 2070437"/>
                  <a:gd name="T5" fmla="*/ 305735 h 1175256"/>
                  <a:gd name="T6" fmla="*/ 1063474 w 2070437"/>
                  <a:gd name="T7" fmla="*/ 196343 h 1175256"/>
                  <a:gd name="T8" fmla="*/ 1482809 w 2070437"/>
                  <a:gd name="T9" fmla="*/ 194963 h 1175256"/>
                  <a:gd name="T10" fmla="*/ 1482809 w 2070437"/>
                  <a:gd name="T11" fmla="*/ 0 h 1175256"/>
                  <a:gd name="T12" fmla="*/ 2070437 w 2070437"/>
                  <a:gd name="T13" fmla="*/ 587628 h 1175256"/>
                  <a:gd name="T14" fmla="*/ 1482809 w 2070437"/>
                  <a:gd name="T15" fmla="*/ 1175256 h 1175256"/>
                  <a:gd name="T16" fmla="*/ 1482809 w 2070437"/>
                  <a:gd name="T17" fmla="*/ 980293 h 1175256"/>
                  <a:gd name="T18" fmla="*/ 575421 w 2070437"/>
                  <a:gd name="T19" fmla="*/ 980293 h 1175256"/>
                  <a:gd name="T20" fmla="*/ 13051 w 2070437"/>
                  <a:gd name="T21" fmla="*/ 1173182 h 1175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70437" h="1175256">
                    <a:moveTo>
                      <a:pt x="13051" y="1173182"/>
                    </a:moveTo>
                    <a:cubicBezTo>
                      <a:pt x="-2844" y="1119414"/>
                      <a:pt x="-14547" y="1071950"/>
                      <a:pt x="42486" y="1015377"/>
                    </a:cubicBezTo>
                    <a:lnTo>
                      <a:pt x="757739" y="305735"/>
                    </a:lnTo>
                    <a:cubicBezTo>
                      <a:pt x="865261" y="182319"/>
                      <a:pt x="897049" y="187928"/>
                      <a:pt x="1063474" y="196343"/>
                    </a:cubicBezTo>
                    <a:lnTo>
                      <a:pt x="1482809" y="194963"/>
                    </a:lnTo>
                    <a:lnTo>
                      <a:pt x="1482809" y="0"/>
                    </a:lnTo>
                    <a:lnTo>
                      <a:pt x="2070437" y="587628"/>
                    </a:lnTo>
                    <a:lnTo>
                      <a:pt x="1482809" y="1175256"/>
                    </a:lnTo>
                    <a:lnTo>
                      <a:pt x="1482809" y="980293"/>
                    </a:lnTo>
                    <a:lnTo>
                      <a:pt x="575421" y="980293"/>
                    </a:lnTo>
                    <a:cubicBezTo>
                      <a:pt x="196758" y="984047"/>
                      <a:pt x="69150" y="967474"/>
                      <a:pt x="13051" y="1173182"/>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p>
                <a:pPr eaLnBrk="1" hangingPunct="1">
                  <a:buFont typeface="Arial" panose="020B0604020202020204" pitchFamily="34" charset="0"/>
                  <a:buNone/>
                  <a:defRPr/>
                </a:pPr>
                <a:endParaRPr lang="zh-CN" altLang="en-US"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sp>
          <p:nvSpPr>
            <p:cNvPr id="20510" name="Freeform 6"/>
            <p:cNvSpPr>
              <a:spLocks noEditPoints="1"/>
            </p:cNvSpPr>
            <p:nvPr/>
          </p:nvSpPr>
          <p:spPr bwMode="auto">
            <a:xfrm>
              <a:off x="1055100" y="277244"/>
              <a:ext cx="282917" cy="367363"/>
            </a:xfrm>
            <a:custGeom>
              <a:avLst/>
              <a:gdLst>
                <a:gd name="T0" fmla="*/ 2147483646 w 251"/>
                <a:gd name="T1" fmla="*/ 2147483646 h 326"/>
                <a:gd name="T2" fmla="*/ 2147483646 w 251"/>
                <a:gd name="T3" fmla="*/ 2147483646 h 326"/>
                <a:gd name="T4" fmla="*/ 2147483646 w 251"/>
                <a:gd name="T5" fmla="*/ 2147483646 h 326"/>
                <a:gd name="T6" fmla="*/ 2147483646 w 251"/>
                <a:gd name="T7" fmla="*/ 2147483646 h 326"/>
                <a:gd name="T8" fmla="*/ 2147483646 w 251"/>
                <a:gd name="T9" fmla="*/ 2147483646 h 326"/>
                <a:gd name="T10" fmla="*/ 2147483646 w 251"/>
                <a:gd name="T11" fmla="*/ 2147483646 h 326"/>
                <a:gd name="T12" fmla="*/ 2147483646 w 251"/>
                <a:gd name="T13" fmla="*/ 2147483646 h 326"/>
                <a:gd name="T14" fmla="*/ 2147483646 w 251"/>
                <a:gd name="T15" fmla="*/ 2147483646 h 326"/>
                <a:gd name="T16" fmla="*/ 2147483646 w 251"/>
                <a:gd name="T17" fmla="*/ 2147483646 h 326"/>
                <a:gd name="T18" fmla="*/ 2147483646 w 251"/>
                <a:gd name="T19" fmla="*/ 2147483646 h 326"/>
                <a:gd name="T20" fmla="*/ 2147483646 w 251"/>
                <a:gd name="T21" fmla="*/ 2147483646 h 326"/>
                <a:gd name="T22" fmla="*/ 2147483646 w 251"/>
                <a:gd name="T23" fmla="*/ 2147483646 h 326"/>
                <a:gd name="T24" fmla="*/ 2147483646 w 251"/>
                <a:gd name="T25" fmla="*/ 2147483646 h 326"/>
                <a:gd name="T26" fmla="*/ 2147483646 w 251"/>
                <a:gd name="T27" fmla="*/ 2147483646 h 326"/>
                <a:gd name="T28" fmla="*/ 2147483646 w 251"/>
                <a:gd name="T29" fmla="*/ 2147483646 h 326"/>
                <a:gd name="T30" fmla="*/ 2147483646 w 251"/>
                <a:gd name="T31" fmla="*/ 2147483646 h 326"/>
                <a:gd name="T32" fmla="*/ 2147483646 w 251"/>
                <a:gd name="T33" fmla="*/ 2147483646 h 326"/>
                <a:gd name="T34" fmla="*/ 2147483646 w 251"/>
                <a:gd name="T35" fmla="*/ 2147483646 h 326"/>
                <a:gd name="T36" fmla="*/ 2147483646 w 251"/>
                <a:gd name="T37" fmla="*/ 2147483646 h 326"/>
                <a:gd name="T38" fmla="*/ 2147483646 w 251"/>
                <a:gd name="T39" fmla="*/ 2147483646 h 326"/>
                <a:gd name="T40" fmla="*/ 2147483646 w 251"/>
                <a:gd name="T41" fmla="*/ 2147483646 h 326"/>
                <a:gd name="T42" fmla="*/ 2147483646 w 251"/>
                <a:gd name="T43" fmla="*/ 2147483646 h 326"/>
                <a:gd name="T44" fmla="*/ 2147483646 w 251"/>
                <a:gd name="T45" fmla="*/ 2147483646 h 326"/>
                <a:gd name="T46" fmla="*/ 2147483646 w 251"/>
                <a:gd name="T47" fmla="*/ 2147483646 h 326"/>
                <a:gd name="T48" fmla="*/ 2147483646 w 251"/>
                <a:gd name="T49" fmla="*/ 2147483646 h 326"/>
                <a:gd name="T50" fmla="*/ 2147483646 w 251"/>
                <a:gd name="T51" fmla="*/ 2147483646 h 326"/>
                <a:gd name="T52" fmla="*/ 2147483646 w 251"/>
                <a:gd name="T53" fmla="*/ 2147483646 h 326"/>
                <a:gd name="T54" fmla="*/ 2147483646 w 251"/>
                <a:gd name="T55" fmla="*/ 2147483646 h 326"/>
                <a:gd name="T56" fmla="*/ 2147483646 w 251"/>
                <a:gd name="T57" fmla="*/ 2147483646 h 326"/>
                <a:gd name="T58" fmla="*/ 2147483646 w 251"/>
                <a:gd name="T59" fmla="*/ 2147483646 h 326"/>
                <a:gd name="T60" fmla="*/ 2147483646 w 251"/>
                <a:gd name="T61" fmla="*/ 2147483646 h 326"/>
                <a:gd name="T62" fmla="*/ 2147483646 w 251"/>
                <a:gd name="T63" fmla="*/ 2147483646 h 326"/>
                <a:gd name="T64" fmla="*/ 2147483646 w 251"/>
                <a:gd name="T65" fmla="*/ 2147483646 h 326"/>
                <a:gd name="T66" fmla="*/ 2147483646 w 251"/>
                <a:gd name="T67" fmla="*/ 2147483646 h 326"/>
                <a:gd name="T68" fmla="*/ 2147483646 w 251"/>
                <a:gd name="T69" fmla="*/ 2147483646 h 326"/>
                <a:gd name="T70" fmla="*/ 2147483646 w 251"/>
                <a:gd name="T71" fmla="*/ 2147483646 h 326"/>
                <a:gd name="T72" fmla="*/ 2147483646 w 251"/>
                <a:gd name="T73" fmla="*/ 2147483646 h 32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51" h="326">
                  <a:moveTo>
                    <a:pt x="45" y="298"/>
                  </a:moveTo>
                  <a:cubicBezTo>
                    <a:pt x="33" y="298"/>
                    <a:pt x="33" y="298"/>
                    <a:pt x="33" y="298"/>
                  </a:cubicBezTo>
                  <a:cubicBezTo>
                    <a:pt x="4" y="298"/>
                    <a:pt x="0" y="279"/>
                    <a:pt x="7" y="253"/>
                  </a:cubicBezTo>
                  <a:cubicBezTo>
                    <a:pt x="26" y="180"/>
                    <a:pt x="26" y="180"/>
                    <a:pt x="26" y="180"/>
                  </a:cubicBezTo>
                  <a:cubicBezTo>
                    <a:pt x="29" y="168"/>
                    <a:pt x="35" y="158"/>
                    <a:pt x="42" y="151"/>
                  </a:cubicBezTo>
                  <a:cubicBezTo>
                    <a:pt x="44" y="150"/>
                    <a:pt x="44" y="150"/>
                    <a:pt x="44" y="150"/>
                  </a:cubicBezTo>
                  <a:cubicBezTo>
                    <a:pt x="45" y="149"/>
                    <a:pt x="45" y="149"/>
                    <a:pt x="45" y="149"/>
                  </a:cubicBezTo>
                  <a:cubicBezTo>
                    <a:pt x="77" y="141"/>
                    <a:pt x="77" y="141"/>
                    <a:pt x="77" y="141"/>
                  </a:cubicBezTo>
                  <a:cubicBezTo>
                    <a:pt x="74" y="171"/>
                    <a:pt x="74" y="171"/>
                    <a:pt x="74" y="171"/>
                  </a:cubicBezTo>
                  <a:cubicBezTo>
                    <a:pt x="83" y="170"/>
                    <a:pt x="83" y="170"/>
                    <a:pt x="83" y="170"/>
                  </a:cubicBezTo>
                  <a:cubicBezTo>
                    <a:pt x="76" y="177"/>
                    <a:pt x="76" y="177"/>
                    <a:pt x="76" y="177"/>
                  </a:cubicBezTo>
                  <a:cubicBezTo>
                    <a:pt x="76" y="178"/>
                    <a:pt x="76" y="178"/>
                    <a:pt x="76" y="178"/>
                  </a:cubicBezTo>
                  <a:cubicBezTo>
                    <a:pt x="77" y="178"/>
                    <a:pt x="81" y="186"/>
                    <a:pt x="87" y="197"/>
                  </a:cubicBezTo>
                  <a:cubicBezTo>
                    <a:pt x="54" y="197"/>
                    <a:pt x="54" y="197"/>
                    <a:pt x="54" y="197"/>
                  </a:cubicBezTo>
                  <a:cubicBezTo>
                    <a:pt x="45" y="206"/>
                    <a:pt x="45" y="206"/>
                    <a:pt x="45" y="206"/>
                  </a:cubicBezTo>
                  <a:cubicBezTo>
                    <a:pt x="45" y="298"/>
                    <a:pt x="45" y="298"/>
                    <a:pt x="45" y="298"/>
                  </a:cubicBezTo>
                  <a:close/>
                  <a:moveTo>
                    <a:pt x="58" y="210"/>
                  </a:moveTo>
                  <a:cubicBezTo>
                    <a:pt x="58" y="297"/>
                    <a:pt x="58" y="297"/>
                    <a:pt x="58" y="297"/>
                  </a:cubicBezTo>
                  <a:cubicBezTo>
                    <a:pt x="198" y="297"/>
                    <a:pt x="198" y="297"/>
                    <a:pt x="198" y="297"/>
                  </a:cubicBezTo>
                  <a:cubicBezTo>
                    <a:pt x="198" y="210"/>
                    <a:pt x="198" y="210"/>
                    <a:pt x="198" y="210"/>
                  </a:cubicBezTo>
                  <a:cubicBezTo>
                    <a:pt x="58" y="210"/>
                    <a:pt x="58" y="210"/>
                    <a:pt x="58" y="210"/>
                  </a:cubicBezTo>
                  <a:close/>
                  <a:moveTo>
                    <a:pt x="82" y="92"/>
                  </a:moveTo>
                  <a:cubicBezTo>
                    <a:pt x="80" y="74"/>
                    <a:pt x="79" y="66"/>
                    <a:pt x="85" y="48"/>
                  </a:cubicBezTo>
                  <a:cubicBezTo>
                    <a:pt x="96" y="56"/>
                    <a:pt x="123" y="52"/>
                    <a:pt x="134" y="47"/>
                  </a:cubicBezTo>
                  <a:cubicBezTo>
                    <a:pt x="140" y="56"/>
                    <a:pt x="151" y="58"/>
                    <a:pt x="161" y="55"/>
                  </a:cubicBezTo>
                  <a:cubicBezTo>
                    <a:pt x="164" y="70"/>
                    <a:pt x="164" y="72"/>
                    <a:pt x="164" y="92"/>
                  </a:cubicBezTo>
                  <a:cubicBezTo>
                    <a:pt x="164" y="92"/>
                    <a:pt x="175" y="82"/>
                    <a:pt x="177" y="74"/>
                  </a:cubicBezTo>
                  <a:cubicBezTo>
                    <a:pt x="179" y="65"/>
                    <a:pt x="175" y="32"/>
                    <a:pt x="171" y="25"/>
                  </a:cubicBezTo>
                  <a:cubicBezTo>
                    <a:pt x="167" y="14"/>
                    <a:pt x="154" y="6"/>
                    <a:pt x="132" y="9"/>
                  </a:cubicBezTo>
                  <a:cubicBezTo>
                    <a:pt x="111" y="0"/>
                    <a:pt x="86" y="9"/>
                    <a:pt x="75" y="21"/>
                  </a:cubicBezTo>
                  <a:cubicBezTo>
                    <a:pt x="71" y="27"/>
                    <a:pt x="65" y="74"/>
                    <a:pt x="70" y="81"/>
                  </a:cubicBezTo>
                  <a:cubicBezTo>
                    <a:pt x="76" y="88"/>
                    <a:pt x="82" y="92"/>
                    <a:pt x="82" y="92"/>
                  </a:cubicBezTo>
                  <a:close/>
                  <a:moveTo>
                    <a:pt x="40" y="311"/>
                  </a:moveTo>
                  <a:cubicBezTo>
                    <a:pt x="215" y="311"/>
                    <a:pt x="215" y="311"/>
                    <a:pt x="215" y="311"/>
                  </a:cubicBezTo>
                  <a:cubicBezTo>
                    <a:pt x="205" y="326"/>
                    <a:pt x="205" y="326"/>
                    <a:pt x="205" y="326"/>
                  </a:cubicBezTo>
                  <a:cubicBezTo>
                    <a:pt x="49" y="326"/>
                    <a:pt x="49" y="326"/>
                    <a:pt x="49" y="326"/>
                  </a:cubicBezTo>
                  <a:cubicBezTo>
                    <a:pt x="40" y="311"/>
                    <a:pt x="40" y="311"/>
                    <a:pt x="40" y="311"/>
                  </a:cubicBezTo>
                  <a:close/>
                  <a:moveTo>
                    <a:pt x="225" y="180"/>
                  </a:moveTo>
                  <a:cubicBezTo>
                    <a:pt x="244" y="253"/>
                    <a:pt x="244" y="253"/>
                    <a:pt x="244" y="253"/>
                  </a:cubicBezTo>
                  <a:cubicBezTo>
                    <a:pt x="251" y="279"/>
                    <a:pt x="248" y="298"/>
                    <a:pt x="218" y="298"/>
                  </a:cubicBezTo>
                  <a:cubicBezTo>
                    <a:pt x="211" y="298"/>
                    <a:pt x="211" y="298"/>
                    <a:pt x="211" y="298"/>
                  </a:cubicBezTo>
                  <a:cubicBezTo>
                    <a:pt x="211" y="206"/>
                    <a:pt x="211" y="206"/>
                    <a:pt x="211" y="206"/>
                  </a:cubicBezTo>
                  <a:cubicBezTo>
                    <a:pt x="201" y="197"/>
                    <a:pt x="201" y="197"/>
                    <a:pt x="201" y="197"/>
                  </a:cubicBezTo>
                  <a:cubicBezTo>
                    <a:pt x="167" y="197"/>
                    <a:pt x="167" y="197"/>
                    <a:pt x="167" y="197"/>
                  </a:cubicBezTo>
                  <a:cubicBezTo>
                    <a:pt x="172" y="186"/>
                    <a:pt x="177" y="178"/>
                    <a:pt x="177" y="178"/>
                  </a:cubicBezTo>
                  <a:cubicBezTo>
                    <a:pt x="177" y="177"/>
                    <a:pt x="177" y="177"/>
                    <a:pt x="177" y="177"/>
                  </a:cubicBezTo>
                  <a:cubicBezTo>
                    <a:pt x="170" y="170"/>
                    <a:pt x="170" y="170"/>
                    <a:pt x="170" y="170"/>
                  </a:cubicBezTo>
                  <a:cubicBezTo>
                    <a:pt x="179" y="171"/>
                    <a:pt x="179" y="171"/>
                    <a:pt x="179" y="171"/>
                  </a:cubicBezTo>
                  <a:cubicBezTo>
                    <a:pt x="177" y="142"/>
                    <a:pt x="177" y="142"/>
                    <a:pt x="177" y="142"/>
                  </a:cubicBezTo>
                  <a:cubicBezTo>
                    <a:pt x="208" y="149"/>
                    <a:pt x="208" y="149"/>
                    <a:pt x="208" y="149"/>
                  </a:cubicBezTo>
                  <a:cubicBezTo>
                    <a:pt x="210" y="150"/>
                    <a:pt x="210" y="150"/>
                    <a:pt x="210" y="150"/>
                  </a:cubicBezTo>
                  <a:cubicBezTo>
                    <a:pt x="211" y="152"/>
                    <a:pt x="211" y="152"/>
                    <a:pt x="211" y="152"/>
                  </a:cubicBezTo>
                  <a:cubicBezTo>
                    <a:pt x="218" y="160"/>
                    <a:pt x="222" y="170"/>
                    <a:pt x="224" y="180"/>
                  </a:cubicBezTo>
                  <a:cubicBezTo>
                    <a:pt x="225" y="180"/>
                    <a:pt x="225" y="180"/>
                    <a:pt x="225" y="180"/>
                  </a:cubicBezTo>
                  <a:close/>
                  <a:moveTo>
                    <a:pt x="162" y="197"/>
                  </a:moveTo>
                  <a:cubicBezTo>
                    <a:pt x="167" y="188"/>
                    <a:pt x="171" y="181"/>
                    <a:pt x="172" y="178"/>
                  </a:cubicBezTo>
                  <a:cubicBezTo>
                    <a:pt x="163" y="168"/>
                    <a:pt x="163" y="168"/>
                    <a:pt x="163" y="168"/>
                  </a:cubicBezTo>
                  <a:cubicBezTo>
                    <a:pt x="164" y="165"/>
                    <a:pt x="164" y="165"/>
                    <a:pt x="164" y="165"/>
                  </a:cubicBezTo>
                  <a:cubicBezTo>
                    <a:pt x="175" y="166"/>
                    <a:pt x="175" y="166"/>
                    <a:pt x="175" y="166"/>
                  </a:cubicBezTo>
                  <a:cubicBezTo>
                    <a:pt x="174" y="141"/>
                    <a:pt x="174" y="141"/>
                    <a:pt x="174" y="141"/>
                  </a:cubicBezTo>
                  <a:cubicBezTo>
                    <a:pt x="164" y="138"/>
                    <a:pt x="164" y="138"/>
                    <a:pt x="164" y="138"/>
                  </a:cubicBezTo>
                  <a:cubicBezTo>
                    <a:pt x="155" y="145"/>
                    <a:pt x="155" y="145"/>
                    <a:pt x="155" y="145"/>
                  </a:cubicBezTo>
                  <a:cubicBezTo>
                    <a:pt x="133" y="197"/>
                    <a:pt x="133" y="197"/>
                    <a:pt x="133" y="197"/>
                  </a:cubicBezTo>
                  <a:cubicBezTo>
                    <a:pt x="162" y="197"/>
                    <a:pt x="162" y="197"/>
                    <a:pt x="162" y="197"/>
                  </a:cubicBezTo>
                  <a:close/>
                  <a:moveTo>
                    <a:pt x="79" y="141"/>
                  </a:moveTo>
                  <a:cubicBezTo>
                    <a:pt x="78" y="166"/>
                    <a:pt x="78" y="166"/>
                    <a:pt x="78" y="166"/>
                  </a:cubicBezTo>
                  <a:cubicBezTo>
                    <a:pt x="89" y="165"/>
                    <a:pt x="89" y="165"/>
                    <a:pt x="89" y="165"/>
                  </a:cubicBezTo>
                  <a:cubicBezTo>
                    <a:pt x="90" y="168"/>
                    <a:pt x="90" y="168"/>
                    <a:pt x="90" y="168"/>
                  </a:cubicBezTo>
                  <a:cubicBezTo>
                    <a:pt x="81" y="178"/>
                    <a:pt x="81" y="178"/>
                    <a:pt x="81" y="178"/>
                  </a:cubicBezTo>
                  <a:cubicBezTo>
                    <a:pt x="82" y="181"/>
                    <a:pt x="86" y="188"/>
                    <a:pt x="91" y="197"/>
                  </a:cubicBezTo>
                  <a:cubicBezTo>
                    <a:pt x="121" y="197"/>
                    <a:pt x="121" y="197"/>
                    <a:pt x="121" y="197"/>
                  </a:cubicBezTo>
                  <a:cubicBezTo>
                    <a:pt x="96" y="145"/>
                    <a:pt x="96" y="145"/>
                    <a:pt x="96" y="145"/>
                  </a:cubicBezTo>
                  <a:cubicBezTo>
                    <a:pt x="88" y="138"/>
                    <a:pt x="88" y="138"/>
                    <a:pt x="88" y="138"/>
                  </a:cubicBezTo>
                  <a:lnTo>
                    <a:pt x="79" y="141"/>
                  </a:lnTo>
                  <a:close/>
                </a:path>
              </a:pathLst>
            </a:custGeom>
            <a:solidFill>
              <a:schemeClr val="bg1"/>
            </a:solidFill>
            <a:ln w="9525">
              <a:noFill/>
              <a:round/>
            </a:ln>
          </p:spPr>
          <p:txBody>
            <a:bodyPr/>
            <a:p>
              <a:endParaRPr lang="zh-CN" altLang="en-US"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nvGrpSpPr>
          <p:cNvPr id="55" name="组合 13"/>
          <p:cNvGrpSpPr/>
          <p:nvPr/>
        </p:nvGrpSpPr>
        <p:grpSpPr bwMode="auto">
          <a:xfrm>
            <a:off x="6483232" y="1989667"/>
            <a:ext cx="1529877" cy="2165351"/>
            <a:chOff x="0" y="0"/>
            <a:chExt cx="1147515" cy="1624019"/>
          </a:xfrm>
        </p:grpSpPr>
        <p:grpSp>
          <p:nvGrpSpPr>
            <p:cNvPr id="56" name="组合 16"/>
            <p:cNvGrpSpPr/>
            <p:nvPr/>
          </p:nvGrpSpPr>
          <p:grpSpPr bwMode="auto">
            <a:xfrm rot="5400000">
              <a:off x="-238252" y="238252"/>
              <a:ext cx="1624019" cy="1147515"/>
              <a:chOff x="0" y="0"/>
              <a:chExt cx="2070437" cy="1462949"/>
            </a:xfrm>
          </p:grpSpPr>
          <p:sp>
            <p:nvSpPr>
              <p:cNvPr id="26646" name="等腰三角形 6"/>
              <p:cNvSpPr/>
              <p:nvPr/>
            </p:nvSpPr>
            <p:spPr bwMode="auto">
              <a:xfrm>
                <a:off x="10119" y="894362"/>
                <a:ext cx="597046" cy="562517"/>
              </a:xfrm>
              <a:custGeom>
                <a:avLst/>
                <a:gdLst>
                  <a:gd name="T0" fmla="*/ 25306 w 595852"/>
                  <a:gd name="T1" fmla="*/ 449309 h 562574"/>
                  <a:gd name="T2" fmla="*/ 595852 w 595852"/>
                  <a:gd name="T3" fmla="*/ 0 h 562574"/>
                  <a:gd name="T4" fmla="*/ 145089 w 595852"/>
                  <a:gd name="T5" fmla="*/ 516627 h 562574"/>
                  <a:gd name="T6" fmla="*/ 25306 w 595852"/>
                  <a:gd name="T7" fmla="*/ 449309 h 562574"/>
                </a:gdLst>
                <a:ahLst/>
                <a:cxnLst>
                  <a:cxn ang="0">
                    <a:pos x="T0" y="T1"/>
                  </a:cxn>
                  <a:cxn ang="0">
                    <a:pos x="T2" y="T3"/>
                  </a:cxn>
                  <a:cxn ang="0">
                    <a:pos x="T4" y="T5"/>
                  </a:cxn>
                  <a:cxn ang="0">
                    <a:pos x="T6" y="T7"/>
                  </a:cxn>
                </a:cxnLst>
                <a:rect l="0" t="0" r="r" b="b"/>
                <a:pathLst>
                  <a:path w="595852" h="562574">
                    <a:moveTo>
                      <a:pt x="25306" y="449309"/>
                    </a:moveTo>
                    <a:cubicBezTo>
                      <a:pt x="-54198" y="152174"/>
                      <a:pt x="32189" y="76940"/>
                      <a:pt x="595852" y="0"/>
                    </a:cubicBezTo>
                    <a:lnTo>
                      <a:pt x="145089" y="516627"/>
                    </a:lnTo>
                    <a:cubicBezTo>
                      <a:pt x="54671" y="611059"/>
                      <a:pt x="45599" y="545610"/>
                      <a:pt x="25306" y="449309"/>
                    </a:cubicBezTo>
                    <a:close/>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anchor="ctr"/>
              <a:p>
                <a:pPr eaLnBrk="1" hangingPunct="1">
                  <a:buFont typeface="Arial" panose="020B0604020202020204" pitchFamily="34" charset="0"/>
                  <a:buNone/>
                  <a:defRPr/>
                </a:pPr>
                <a:endParaRPr lang="zh-CN" altLang="en-US"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6647" name="右箭头 5"/>
              <p:cNvSpPr/>
              <p:nvPr/>
            </p:nvSpPr>
            <p:spPr bwMode="auto">
              <a:xfrm>
                <a:off x="-1" y="1"/>
                <a:ext cx="2070437" cy="1175620"/>
              </a:xfrm>
              <a:custGeom>
                <a:avLst/>
                <a:gdLst>
                  <a:gd name="T0" fmla="*/ 13051 w 2070437"/>
                  <a:gd name="T1" fmla="*/ 1173182 h 1175256"/>
                  <a:gd name="T2" fmla="*/ 42486 w 2070437"/>
                  <a:gd name="T3" fmla="*/ 1015377 h 1175256"/>
                  <a:gd name="T4" fmla="*/ 757739 w 2070437"/>
                  <a:gd name="T5" fmla="*/ 305735 h 1175256"/>
                  <a:gd name="T6" fmla="*/ 1063474 w 2070437"/>
                  <a:gd name="T7" fmla="*/ 196343 h 1175256"/>
                  <a:gd name="T8" fmla="*/ 1482809 w 2070437"/>
                  <a:gd name="T9" fmla="*/ 194963 h 1175256"/>
                  <a:gd name="T10" fmla="*/ 1482809 w 2070437"/>
                  <a:gd name="T11" fmla="*/ 0 h 1175256"/>
                  <a:gd name="T12" fmla="*/ 2070437 w 2070437"/>
                  <a:gd name="T13" fmla="*/ 587628 h 1175256"/>
                  <a:gd name="T14" fmla="*/ 1482809 w 2070437"/>
                  <a:gd name="T15" fmla="*/ 1175256 h 1175256"/>
                  <a:gd name="T16" fmla="*/ 1482809 w 2070437"/>
                  <a:gd name="T17" fmla="*/ 980293 h 1175256"/>
                  <a:gd name="T18" fmla="*/ 575421 w 2070437"/>
                  <a:gd name="T19" fmla="*/ 980293 h 1175256"/>
                  <a:gd name="T20" fmla="*/ 13051 w 2070437"/>
                  <a:gd name="T21" fmla="*/ 1173182 h 1175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70437" h="1175256">
                    <a:moveTo>
                      <a:pt x="13051" y="1173182"/>
                    </a:moveTo>
                    <a:cubicBezTo>
                      <a:pt x="-2844" y="1119414"/>
                      <a:pt x="-14547" y="1071950"/>
                      <a:pt x="42486" y="1015377"/>
                    </a:cubicBezTo>
                    <a:lnTo>
                      <a:pt x="757739" y="305735"/>
                    </a:lnTo>
                    <a:cubicBezTo>
                      <a:pt x="865261" y="182319"/>
                      <a:pt x="897049" y="187928"/>
                      <a:pt x="1063474" y="196343"/>
                    </a:cubicBezTo>
                    <a:lnTo>
                      <a:pt x="1482809" y="194963"/>
                    </a:lnTo>
                    <a:lnTo>
                      <a:pt x="1482809" y="0"/>
                    </a:lnTo>
                    <a:lnTo>
                      <a:pt x="2070437" y="587628"/>
                    </a:lnTo>
                    <a:lnTo>
                      <a:pt x="1482809" y="1175256"/>
                    </a:lnTo>
                    <a:lnTo>
                      <a:pt x="1482809" y="980293"/>
                    </a:lnTo>
                    <a:lnTo>
                      <a:pt x="575421" y="980293"/>
                    </a:lnTo>
                    <a:cubicBezTo>
                      <a:pt x="196758" y="984047"/>
                      <a:pt x="69150" y="967474"/>
                      <a:pt x="13051" y="1173182"/>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p>
                <a:pPr eaLnBrk="1" hangingPunct="1">
                  <a:buFont typeface="Arial" panose="020B0604020202020204" pitchFamily="34" charset="0"/>
                  <a:buNone/>
                  <a:defRPr/>
                </a:pPr>
                <a:endParaRPr lang="zh-CN" altLang="en-US"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sp>
          <p:nvSpPr>
            <p:cNvPr id="20506" name="Freeform 11"/>
            <p:cNvSpPr>
              <a:spLocks noEditPoints="1"/>
            </p:cNvSpPr>
            <p:nvPr/>
          </p:nvSpPr>
          <p:spPr bwMode="auto">
            <a:xfrm>
              <a:off x="511104" y="1045227"/>
              <a:ext cx="350967" cy="288563"/>
            </a:xfrm>
            <a:custGeom>
              <a:avLst/>
              <a:gdLst>
                <a:gd name="T0" fmla="*/ 2147483646 w 355"/>
                <a:gd name="T1" fmla="*/ 2147483646 h 292"/>
                <a:gd name="T2" fmla="*/ 2147483646 w 355"/>
                <a:gd name="T3" fmla="*/ 2147483646 h 292"/>
                <a:gd name="T4" fmla="*/ 0 w 355"/>
                <a:gd name="T5" fmla="*/ 2147483646 h 292"/>
                <a:gd name="T6" fmla="*/ 2147483646 w 355"/>
                <a:gd name="T7" fmla="*/ 2147483646 h 292"/>
                <a:gd name="T8" fmla="*/ 2147483646 w 355"/>
                <a:gd name="T9" fmla="*/ 2147483646 h 292"/>
                <a:gd name="T10" fmla="*/ 2147483646 w 355"/>
                <a:gd name="T11" fmla="*/ 2147483646 h 292"/>
                <a:gd name="T12" fmla="*/ 2147483646 w 355"/>
                <a:gd name="T13" fmla="*/ 2147483646 h 292"/>
                <a:gd name="T14" fmla="*/ 2147483646 w 355"/>
                <a:gd name="T15" fmla="*/ 2147483646 h 292"/>
                <a:gd name="T16" fmla="*/ 2147483646 w 355"/>
                <a:gd name="T17" fmla="*/ 2147483646 h 292"/>
                <a:gd name="T18" fmla="*/ 2147483646 w 355"/>
                <a:gd name="T19" fmla="*/ 2147483646 h 292"/>
                <a:gd name="T20" fmla="*/ 2147483646 w 355"/>
                <a:gd name="T21" fmla="*/ 2147483646 h 292"/>
                <a:gd name="T22" fmla="*/ 2147483646 w 355"/>
                <a:gd name="T23" fmla="*/ 2147483646 h 292"/>
                <a:gd name="T24" fmla="*/ 2147483646 w 355"/>
                <a:gd name="T25" fmla="*/ 2147483646 h 292"/>
                <a:gd name="T26" fmla="*/ 2147483646 w 355"/>
                <a:gd name="T27" fmla="*/ 2147483646 h 292"/>
                <a:gd name="T28" fmla="*/ 2147483646 w 355"/>
                <a:gd name="T29" fmla="*/ 2147483646 h 292"/>
                <a:gd name="T30" fmla="*/ 2147483646 w 355"/>
                <a:gd name="T31" fmla="*/ 2147483646 h 292"/>
                <a:gd name="T32" fmla="*/ 2147483646 w 355"/>
                <a:gd name="T33" fmla="*/ 2147483646 h 292"/>
                <a:gd name="T34" fmla="*/ 2147483646 w 355"/>
                <a:gd name="T35" fmla="*/ 2147483646 h 292"/>
                <a:gd name="T36" fmla="*/ 2147483646 w 355"/>
                <a:gd name="T37" fmla="*/ 2147483646 h 292"/>
                <a:gd name="T38" fmla="*/ 2147483646 w 355"/>
                <a:gd name="T39" fmla="*/ 2147483646 h 292"/>
                <a:gd name="T40" fmla="*/ 2147483646 w 355"/>
                <a:gd name="T41" fmla="*/ 2147483646 h 292"/>
                <a:gd name="T42" fmla="*/ 2147483646 w 355"/>
                <a:gd name="T43" fmla="*/ 2147483646 h 292"/>
                <a:gd name="T44" fmla="*/ 2147483646 w 355"/>
                <a:gd name="T45" fmla="*/ 2147483646 h 292"/>
                <a:gd name="T46" fmla="*/ 2147483646 w 355"/>
                <a:gd name="T47" fmla="*/ 2147483646 h 292"/>
                <a:gd name="T48" fmla="*/ 2147483646 w 355"/>
                <a:gd name="T49" fmla="*/ 2147483646 h 292"/>
                <a:gd name="T50" fmla="*/ 2147483646 w 355"/>
                <a:gd name="T51" fmla="*/ 2147483646 h 292"/>
                <a:gd name="T52" fmla="*/ 2147483646 w 355"/>
                <a:gd name="T53" fmla="*/ 2147483646 h 292"/>
                <a:gd name="T54" fmla="*/ 2147483646 w 355"/>
                <a:gd name="T55" fmla="*/ 2147483646 h 292"/>
                <a:gd name="T56" fmla="*/ 2147483646 w 355"/>
                <a:gd name="T57" fmla="*/ 2147483646 h 292"/>
                <a:gd name="T58" fmla="*/ 2147483646 w 355"/>
                <a:gd name="T59" fmla="*/ 2147483646 h 292"/>
                <a:gd name="T60" fmla="*/ 2147483646 w 355"/>
                <a:gd name="T61" fmla="*/ 2147483646 h 292"/>
                <a:gd name="T62" fmla="*/ 2147483646 w 355"/>
                <a:gd name="T63" fmla="*/ 2147483646 h 292"/>
                <a:gd name="T64" fmla="*/ 2147483646 w 355"/>
                <a:gd name="T65" fmla="*/ 2147483646 h 292"/>
                <a:gd name="T66" fmla="*/ 2147483646 w 355"/>
                <a:gd name="T67" fmla="*/ 2147483646 h 292"/>
                <a:gd name="T68" fmla="*/ 2147483646 w 355"/>
                <a:gd name="T69" fmla="*/ 2147483646 h 292"/>
                <a:gd name="T70" fmla="*/ 2147483646 w 355"/>
                <a:gd name="T71" fmla="*/ 2147483646 h 292"/>
                <a:gd name="T72" fmla="*/ 2147483646 w 355"/>
                <a:gd name="T73" fmla="*/ 2147483646 h 292"/>
                <a:gd name="T74" fmla="*/ 2147483646 w 355"/>
                <a:gd name="T75" fmla="*/ 2147483646 h 292"/>
                <a:gd name="T76" fmla="*/ 2147483646 w 355"/>
                <a:gd name="T77" fmla="*/ 2147483646 h 292"/>
                <a:gd name="T78" fmla="*/ 2147483646 w 355"/>
                <a:gd name="T79" fmla="*/ 2147483646 h 292"/>
                <a:gd name="T80" fmla="*/ 2147483646 w 355"/>
                <a:gd name="T81" fmla="*/ 2147483646 h 292"/>
                <a:gd name="T82" fmla="*/ 2147483646 w 355"/>
                <a:gd name="T83" fmla="*/ 2147483646 h 292"/>
                <a:gd name="T84" fmla="*/ 2147483646 w 355"/>
                <a:gd name="T85" fmla="*/ 2147483646 h 292"/>
                <a:gd name="T86" fmla="*/ 2147483646 w 355"/>
                <a:gd name="T87" fmla="*/ 2147483646 h 292"/>
                <a:gd name="T88" fmla="*/ 2147483646 w 355"/>
                <a:gd name="T89" fmla="*/ 2147483646 h 292"/>
                <a:gd name="T90" fmla="*/ 2147483646 w 355"/>
                <a:gd name="T91" fmla="*/ 2147483646 h 292"/>
                <a:gd name="T92" fmla="*/ 2147483646 w 355"/>
                <a:gd name="T93" fmla="*/ 2147483646 h 292"/>
                <a:gd name="T94" fmla="*/ 2147483646 w 355"/>
                <a:gd name="T95" fmla="*/ 2147483646 h 292"/>
                <a:gd name="T96" fmla="*/ 2147483646 w 355"/>
                <a:gd name="T97" fmla="*/ 2147483646 h 292"/>
                <a:gd name="T98" fmla="*/ 2147483646 w 355"/>
                <a:gd name="T99" fmla="*/ 2147483646 h 292"/>
                <a:gd name="T100" fmla="*/ 2147483646 w 355"/>
                <a:gd name="T101" fmla="*/ 2147483646 h 292"/>
                <a:gd name="T102" fmla="*/ 2147483646 w 355"/>
                <a:gd name="T103" fmla="*/ 2147483646 h 292"/>
                <a:gd name="T104" fmla="*/ 2147483646 w 355"/>
                <a:gd name="T105" fmla="*/ 2147483646 h 292"/>
                <a:gd name="T106" fmla="*/ 2147483646 w 355"/>
                <a:gd name="T107" fmla="*/ 2147483646 h 292"/>
                <a:gd name="T108" fmla="*/ 2147483646 w 355"/>
                <a:gd name="T109" fmla="*/ 2147483646 h 292"/>
                <a:gd name="T110" fmla="*/ 2147483646 w 355"/>
                <a:gd name="T111" fmla="*/ 2147483646 h 292"/>
                <a:gd name="T112" fmla="*/ 2147483646 w 355"/>
                <a:gd name="T113" fmla="*/ 2147483646 h 292"/>
                <a:gd name="T114" fmla="*/ 2147483646 w 355"/>
                <a:gd name="T115" fmla="*/ 2147483646 h 292"/>
                <a:gd name="T116" fmla="*/ 2147483646 w 355"/>
                <a:gd name="T117" fmla="*/ 2147483646 h 292"/>
                <a:gd name="T118" fmla="*/ 2147483646 w 355"/>
                <a:gd name="T119" fmla="*/ 2147483646 h 29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55" h="292">
                  <a:moveTo>
                    <a:pt x="165" y="123"/>
                  </a:moveTo>
                  <a:cubicBezTo>
                    <a:pt x="159" y="133"/>
                    <a:pt x="159" y="133"/>
                    <a:pt x="159" y="133"/>
                  </a:cubicBezTo>
                  <a:cubicBezTo>
                    <a:pt x="105" y="116"/>
                    <a:pt x="105" y="116"/>
                    <a:pt x="105" y="116"/>
                  </a:cubicBezTo>
                  <a:cubicBezTo>
                    <a:pt x="99" y="172"/>
                    <a:pt x="99" y="172"/>
                    <a:pt x="99" y="172"/>
                  </a:cubicBezTo>
                  <a:cubicBezTo>
                    <a:pt x="101" y="212"/>
                    <a:pt x="97" y="252"/>
                    <a:pt x="99" y="292"/>
                  </a:cubicBezTo>
                  <a:cubicBezTo>
                    <a:pt x="88" y="292"/>
                    <a:pt x="84" y="292"/>
                    <a:pt x="73" y="292"/>
                  </a:cubicBezTo>
                  <a:cubicBezTo>
                    <a:pt x="71" y="258"/>
                    <a:pt x="67" y="224"/>
                    <a:pt x="65" y="191"/>
                  </a:cubicBezTo>
                  <a:cubicBezTo>
                    <a:pt x="60" y="191"/>
                    <a:pt x="63" y="191"/>
                    <a:pt x="58" y="191"/>
                  </a:cubicBezTo>
                  <a:cubicBezTo>
                    <a:pt x="56" y="224"/>
                    <a:pt x="49" y="258"/>
                    <a:pt x="48" y="292"/>
                  </a:cubicBezTo>
                  <a:cubicBezTo>
                    <a:pt x="37" y="292"/>
                    <a:pt x="32" y="292"/>
                    <a:pt x="21" y="292"/>
                  </a:cubicBezTo>
                  <a:cubicBezTo>
                    <a:pt x="24" y="252"/>
                    <a:pt x="20" y="212"/>
                    <a:pt x="22" y="172"/>
                  </a:cubicBezTo>
                  <a:cubicBezTo>
                    <a:pt x="15" y="167"/>
                    <a:pt x="7" y="161"/>
                    <a:pt x="0" y="155"/>
                  </a:cubicBezTo>
                  <a:cubicBezTo>
                    <a:pt x="3" y="127"/>
                    <a:pt x="7" y="99"/>
                    <a:pt x="17" y="73"/>
                  </a:cubicBezTo>
                  <a:cubicBezTo>
                    <a:pt x="23" y="73"/>
                    <a:pt x="29" y="73"/>
                    <a:pt x="35" y="73"/>
                  </a:cubicBezTo>
                  <a:cubicBezTo>
                    <a:pt x="52" y="101"/>
                    <a:pt x="52" y="101"/>
                    <a:pt x="52" y="101"/>
                  </a:cubicBezTo>
                  <a:cubicBezTo>
                    <a:pt x="56" y="76"/>
                    <a:pt x="56" y="76"/>
                    <a:pt x="56" y="76"/>
                  </a:cubicBezTo>
                  <a:cubicBezTo>
                    <a:pt x="55" y="76"/>
                    <a:pt x="55" y="76"/>
                    <a:pt x="55" y="76"/>
                  </a:cubicBezTo>
                  <a:cubicBezTo>
                    <a:pt x="55" y="69"/>
                    <a:pt x="55" y="69"/>
                    <a:pt x="55" y="69"/>
                  </a:cubicBezTo>
                  <a:cubicBezTo>
                    <a:pt x="65" y="69"/>
                    <a:pt x="65" y="69"/>
                    <a:pt x="65" y="69"/>
                  </a:cubicBezTo>
                  <a:cubicBezTo>
                    <a:pt x="65" y="76"/>
                    <a:pt x="65" y="76"/>
                    <a:pt x="65" y="76"/>
                  </a:cubicBezTo>
                  <a:cubicBezTo>
                    <a:pt x="64" y="76"/>
                    <a:pt x="64" y="76"/>
                    <a:pt x="64" y="76"/>
                  </a:cubicBezTo>
                  <a:cubicBezTo>
                    <a:pt x="70" y="101"/>
                    <a:pt x="70" y="101"/>
                    <a:pt x="70" y="101"/>
                  </a:cubicBezTo>
                  <a:cubicBezTo>
                    <a:pt x="85" y="73"/>
                    <a:pt x="85" y="73"/>
                    <a:pt x="85" y="73"/>
                  </a:cubicBezTo>
                  <a:cubicBezTo>
                    <a:pt x="90" y="73"/>
                    <a:pt x="95" y="73"/>
                    <a:pt x="100" y="73"/>
                  </a:cubicBezTo>
                  <a:cubicBezTo>
                    <a:pt x="126" y="90"/>
                    <a:pt x="135" y="92"/>
                    <a:pt x="165" y="123"/>
                  </a:cubicBezTo>
                  <a:close/>
                  <a:moveTo>
                    <a:pt x="120" y="46"/>
                  </a:moveTo>
                  <a:cubicBezTo>
                    <a:pt x="120" y="80"/>
                    <a:pt x="120" y="80"/>
                    <a:pt x="120" y="80"/>
                  </a:cubicBezTo>
                  <a:cubicBezTo>
                    <a:pt x="134" y="80"/>
                    <a:pt x="134" y="80"/>
                    <a:pt x="134" y="80"/>
                  </a:cubicBezTo>
                  <a:cubicBezTo>
                    <a:pt x="134" y="87"/>
                    <a:pt x="134" y="87"/>
                    <a:pt x="134" y="87"/>
                  </a:cubicBezTo>
                  <a:cubicBezTo>
                    <a:pt x="151" y="100"/>
                    <a:pt x="151" y="100"/>
                    <a:pt x="151" y="100"/>
                  </a:cubicBezTo>
                  <a:cubicBezTo>
                    <a:pt x="151" y="80"/>
                    <a:pt x="151" y="80"/>
                    <a:pt x="151" y="80"/>
                  </a:cubicBezTo>
                  <a:cubicBezTo>
                    <a:pt x="321" y="80"/>
                    <a:pt x="321" y="80"/>
                    <a:pt x="321" y="80"/>
                  </a:cubicBezTo>
                  <a:cubicBezTo>
                    <a:pt x="321" y="196"/>
                    <a:pt x="321" y="196"/>
                    <a:pt x="321" y="196"/>
                  </a:cubicBezTo>
                  <a:cubicBezTo>
                    <a:pt x="151" y="196"/>
                    <a:pt x="151" y="196"/>
                    <a:pt x="151" y="196"/>
                  </a:cubicBezTo>
                  <a:cubicBezTo>
                    <a:pt x="151" y="137"/>
                    <a:pt x="151" y="137"/>
                    <a:pt x="151" y="137"/>
                  </a:cubicBezTo>
                  <a:cubicBezTo>
                    <a:pt x="134" y="132"/>
                    <a:pt x="134" y="132"/>
                    <a:pt x="134" y="132"/>
                  </a:cubicBezTo>
                  <a:cubicBezTo>
                    <a:pt x="134" y="205"/>
                    <a:pt x="134" y="205"/>
                    <a:pt x="134" y="205"/>
                  </a:cubicBezTo>
                  <a:cubicBezTo>
                    <a:pt x="134" y="214"/>
                    <a:pt x="134" y="214"/>
                    <a:pt x="134" y="214"/>
                  </a:cubicBezTo>
                  <a:cubicBezTo>
                    <a:pt x="142" y="214"/>
                    <a:pt x="142" y="214"/>
                    <a:pt x="142" y="214"/>
                  </a:cubicBezTo>
                  <a:cubicBezTo>
                    <a:pt x="330" y="214"/>
                    <a:pt x="330" y="214"/>
                    <a:pt x="330" y="214"/>
                  </a:cubicBezTo>
                  <a:cubicBezTo>
                    <a:pt x="338" y="214"/>
                    <a:pt x="338" y="214"/>
                    <a:pt x="338" y="214"/>
                  </a:cubicBezTo>
                  <a:cubicBezTo>
                    <a:pt x="338" y="205"/>
                    <a:pt x="338" y="205"/>
                    <a:pt x="338" y="205"/>
                  </a:cubicBezTo>
                  <a:cubicBezTo>
                    <a:pt x="338" y="80"/>
                    <a:pt x="338" y="80"/>
                    <a:pt x="338" y="80"/>
                  </a:cubicBezTo>
                  <a:cubicBezTo>
                    <a:pt x="355" y="80"/>
                    <a:pt x="355" y="80"/>
                    <a:pt x="355" y="80"/>
                  </a:cubicBezTo>
                  <a:cubicBezTo>
                    <a:pt x="355" y="46"/>
                    <a:pt x="355" y="46"/>
                    <a:pt x="355" y="46"/>
                  </a:cubicBezTo>
                  <a:cubicBezTo>
                    <a:pt x="120" y="46"/>
                    <a:pt x="120" y="46"/>
                    <a:pt x="120" y="46"/>
                  </a:cubicBezTo>
                  <a:close/>
                  <a:moveTo>
                    <a:pt x="234" y="180"/>
                  </a:moveTo>
                  <a:cubicBezTo>
                    <a:pt x="234" y="162"/>
                    <a:pt x="234" y="162"/>
                    <a:pt x="234" y="162"/>
                  </a:cubicBezTo>
                  <a:cubicBezTo>
                    <a:pt x="236" y="161"/>
                    <a:pt x="236" y="161"/>
                    <a:pt x="236" y="161"/>
                  </a:cubicBezTo>
                  <a:cubicBezTo>
                    <a:pt x="238" y="137"/>
                    <a:pt x="238" y="137"/>
                    <a:pt x="238" y="137"/>
                  </a:cubicBezTo>
                  <a:cubicBezTo>
                    <a:pt x="240" y="136"/>
                    <a:pt x="240" y="136"/>
                    <a:pt x="240" y="136"/>
                  </a:cubicBezTo>
                  <a:cubicBezTo>
                    <a:pt x="240" y="180"/>
                    <a:pt x="240" y="180"/>
                    <a:pt x="240" y="180"/>
                  </a:cubicBezTo>
                  <a:cubicBezTo>
                    <a:pt x="234" y="180"/>
                    <a:pt x="234" y="180"/>
                    <a:pt x="234" y="180"/>
                  </a:cubicBezTo>
                  <a:close/>
                  <a:moveTo>
                    <a:pt x="263" y="94"/>
                  </a:moveTo>
                  <a:cubicBezTo>
                    <a:pt x="244" y="94"/>
                    <a:pt x="244" y="94"/>
                    <a:pt x="244" y="94"/>
                  </a:cubicBezTo>
                  <a:cubicBezTo>
                    <a:pt x="226" y="95"/>
                    <a:pt x="226" y="95"/>
                    <a:pt x="226" y="95"/>
                  </a:cubicBezTo>
                  <a:cubicBezTo>
                    <a:pt x="232" y="105"/>
                    <a:pt x="232" y="105"/>
                    <a:pt x="232" y="105"/>
                  </a:cubicBezTo>
                  <a:cubicBezTo>
                    <a:pt x="225" y="110"/>
                    <a:pt x="225" y="110"/>
                    <a:pt x="225" y="110"/>
                  </a:cubicBezTo>
                  <a:cubicBezTo>
                    <a:pt x="223" y="111"/>
                    <a:pt x="223" y="111"/>
                    <a:pt x="223" y="111"/>
                  </a:cubicBezTo>
                  <a:cubicBezTo>
                    <a:pt x="223" y="114"/>
                    <a:pt x="223" y="114"/>
                    <a:pt x="223" y="114"/>
                  </a:cubicBezTo>
                  <a:cubicBezTo>
                    <a:pt x="221" y="143"/>
                    <a:pt x="221" y="143"/>
                    <a:pt x="221" y="143"/>
                  </a:cubicBezTo>
                  <a:cubicBezTo>
                    <a:pt x="205" y="128"/>
                    <a:pt x="205" y="128"/>
                    <a:pt x="205" y="128"/>
                  </a:cubicBezTo>
                  <a:cubicBezTo>
                    <a:pt x="199" y="122"/>
                    <a:pt x="199" y="122"/>
                    <a:pt x="199" y="122"/>
                  </a:cubicBezTo>
                  <a:cubicBezTo>
                    <a:pt x="195" y="130"/>
                    <a:pt x="195" y="130"/>
                    <a:pt x="195" y="130"/>
                  </a:cubicBezTo>
                  <a:cubicBezTo>
                    <a:pt x="186" y="149"/>
                    <a:pt x="186" y="149"/>
                    <a:pt x="186" y="149"/>
                  </a:cubicBezTo>
                  <a:cubicBezTo>
                    <a:pt x="183" y="145"/>
                    <a:pt x="183" y="145"/>
                    <a:pt x="183" y="145"/>
                  </a:cubicBezTo>
                  <a:cubicBezTo>
                    <a:pt x="180" y="141"/>
                    <a:pt x="180" y="141"/>
                    <a:pt x="180" y="141"/>
                  </a:cubicBezTo>
                  <a:cubicBezTo>
                    <a:pt x="176" y="142"/>
                    <a:pt x="176" y="142"/>
                    <a:pt x="176" y="142"/>
                  </a:cubicBezTo>
                  <a:cubicBezTo>
                    <a:pt x="157" y="148"/>
                    <a:pt x="157" y="148"/>
                    <a:pt x="157" y="148"/>
                  </a:cubicBezTo>
                  <a:cubicBezTo>
                    <a:pt x="160" y="159"/>
                    <a:pt x="160" y="159"/>
                    <a:pt x="160" y="159"/>
                  </a:cubicBezTo>
                  <a:cubicBezTo>
                    <a:pt x="175" y="155"/>
                    <a:pt x="175" y="155"/>
                    <a:pt x="175" y="155"/>
                  </a:cubicBezTo>
                  <a:cubicBezTo>
                    <a:pt x="182" y="165"/>
                    <a:pt x="182" y="165"/>
                    <a:pt x="182" y="165"/>
                  </a:cubicBezTo>
                  <a:cubicBezTo>
                    <a:pt x="192" y="164"/>
                    <a:pt x="192" y="164"/>
                    <a:pt x="192" y="164"/>
                  </a:cubicBezTo>
                  <a:cubicBezTo>
                    <a:pt x="203" y="142"/>
                    <a:pt x="203" y="142"/>
                    <a:pt x="203" y="142"/>
                  </a:cubicBezTo>
                  <a:cubicBezTo>
                    <a:pt x="222" y="160"/>
                    <a:pt x="222" y="160"/>
                    <a:pt x="222" y="160"/>
                  </a:cubicBezTo>
                  <a:cubicBezTo>
                    <a:pt x="232" y="156"/>
                    <a:pt x="232" y="156"/>
                    <a:pt x="232" y="156"/>
                  </a:cubicBezTo>
                  <a:cubicBezTo>
                    <a:pt x="234" y="118"/>
                    <a:pt x="234" y="118"/>
                    <a:pt x="234" y="118"/>
                  </a:cubicBezTo>
                  <a:cubicBezTo>
                    <a:pt x="239" y="115"/>
                    <a:pt x="239" y="115"/>
                    <a:pt x="239" y="115"/>
                  </a:cubicBezTo>
                  <a:cubicBezTo>
                    <a:pt x="246" y="126"/>
                    <a:pt x="246" y="126"/>
                    <a:pt x="246" y="126"/>
                  </a:cubicBezTo>
                  <a:cubicBezTo>
                    <a:pt x="254" y="110"/>
                    <a:pt x="254" y="110"/>
                    <a:pt x="254" y="110"/>
                  </a:cubicBezTo>
                  <a:cubicBezTo>
                    <a:pt x="263" y="94"/>
                    <a:pt x="263" y="94"/>
                    <a:pt x="263" y="94"/>
                  </a:cubicBezTo>
                  <a:close/>
                  <a:moveTo>
                    <a:pt x="178" y="180"/>
                  </a:moveTo>
                  <a:cubicBezTo>
                    <a:pt x="178" y="171"/>
                    <a:pt x="178" y="171"/>
                    <a:pt x="178" y="171"/>
                  </a:cubicBezTo>
                  <a:cubicBezTo>
                    <a:pt x="179" y="172"/>
                    <a:pt x="179" y="172"/>
                    <a:pt x="179" y="172"/>
                  </a:cubicBezTo>
                  <a:cubicBezTo>
                    <a:pt x="184" y="172"/>
                    <a:pt x="184" y="172"/>
                    <a:pt x="184" y="172"/>
                  </a:cubicBezTo>
                  <a:cubicBezTo>
                    <a:pt x="184" y="180"/>
                    <a:pt x="184" y="180"/>
                    <a:pt x="184" y="180"/>
                  </a:cubicBezTo>
                  <a:cubicBezTo>
                    <a:pt x="182" y="180"/>
                    <a:pt x="180" y="180"/>
                    <a:pt x="178" y="180"/>
                  </a:cubicBezTo>
                  <a:close/>
                  <a:moveTo>
                    <a:pt x="167" y="180"/>
                  </a:moveTo>
                  <a:cubicBezTo>
                    <a:pt x="167" y="165"/>
                    <a:pt x="167" y="165"/>
                    <a:pt x="167" y="165"/>
                  </a:cubicBezTo>
                  <a:cubicBezTo>
                    <a:pt x="173" y="163"/>
                    <a:pt x="173" y="163"/>
                    <a:pt x="173" y="163"/>
                  </a:cubicBezTo>
                  <a:cubicBezTo>
                    <a:pt x="173" y="163"/>
                    <a:pt x="173" y="163"/>
                    <a:pt x="173" y="163"/>
                  </a:cubicBezTo>
                  <a:cubicBezTo>
                    <a:pt x="173" y="180"/>
                    <a:pt x="173" y="180"/>
                    <a:pt x="173" y="180"/>
                  </a:cubicBezTo>
                  <a:cubicBezTo>
                    <a:pt x="167" y="180"/>
                    <a:pt x="167" y="180"/>
                    <a:pt x="167" y="180"/>
                  </a:cubicBezTo>
                  <a:close/>
                  <a:moveTo>
                    <a:pt x="189" y="180"/>
                  </a:moveTo>
                  <a:cubicBezTo>
                    <a:pt x="189" y="172"/>
                    <a:pt x="189" y="172"/>
                    <a:pt x="189" y="172"/>
                  </a:cubicBezTo>
                  <a:cubicBezTo>
                    <a:pt x="195" y="171"/>
                    <a:pt x="195" y="171"/>
                    <a:pt x="195" y="171"/>
                  </a:cubicBezTo>
                  <a:cubicBezTo>
                    <a:pt x="196" y="171"/>
                    <a:pt x="196" y="171"/>
                    <a:pt x="196" y="171"/>
                  </a:cubicBezTo>
                  <a:cubicBezTo>
                    <a:pt x="196" y="180"/>
                    <a:pt x="196" y="180"/>
                    <a:pt x="196" y="180"/>
                  </a:cubicBezTo>
                  <a:cubicBezTo>
                    <a:pt x="193" y="180"/>
                    <a:pt x="191" y="180"/>
                    <a:pt x="189" y="180"/>
                  </a:cubicBezTo>
                  <a:close/>
                  <a:moveTo>
                    <a:pt x="200" y="180"/>
                  </a:moveTo>
                  <a:cubicBezTo>
                    <a:pt x="200" y="160"/>
                    <a:pt x="200" y="160"/>
                    <a:pt x="200" y="160"/>
                  </a:cubicBezTo>
                  <a:cubicBezTo>
                    <a:pt x="204" y="152"/>
                    <a:pt x="204" y="152"/>
                    <a:pt x="204" y="152"/>
                  </a:cubicBezTo>
                  <a:cubicBezTo>
                    <a:pt x="207" y="155"/>
                    <a:pt x="207" y="155"/>
                    <a:pt x="207" y="155"/>
                  </a:cubicBezTo>
                  <a:cubicBezTo>
                    <a:pt x="207" y="180"/>
                    <a:pt x="207" y="180"/>
                    <a:pt x="207" y="180"/>
                  </a:cubicBezTo>
                  <a:cubicBezTo>
                    <a:pt x="205" y="180"/>
                    <a:pt x="203" y="180"/>
                    <a:pt x="200" y="180"/>
                  </a:cubicBezTo>
                  <a:close/>
                  <a:moveTo>
                    <a:pt x="212" y="180"/>
                  </a:moveTo>
                  <a:cubicBezTo>
                    <a:pt x="212" y="159"/>
                    <a:pt x="212" y="159"/>
                    <a:pt x="212" y="159"/>
                  </a:cubicBezTo>
                  <a:cubicBezTo>
                    <a:pt x="218" y="165"/>
                    <a:pt x="218" y="165"/>
                    <a:pt x="218" y="165"/>
                  </a:cubicBezTo>
                  <a:cubicBezTo>
                    <a:pt x="218" y="180"/>
                    <a:pt x="218" y="180"/>
                    <a:pt x="218" y="180"/>
                  </a:cubicBezTo>
                  <a:cubicBezTo>
                    <a:pt x="216" y="180"/>
                    <a:pt x="214" y="180"/>
                    <a:pt x="212" y="180"/>
                  </a:cubicBezTo>
                  <a:close/>
                  <a:moveTo>
                    <a:pt x="223" y="180"/>
                  </a:moveTo>
                  <a:cubicBezTo>
                    <a:pt x="223" y="167"/>
                    <a:pt x="223" y="167"/>
                    <a:pt x="223" y="167"/>
                  </a:cubicBezTo>
                  <a:cubicBezTo>
                    <a:pt x="229" y="164"/>
                    <a:pt x="229" y="164"/>
                    <a:pt x="229" y="164"/>
                  </a:cubicBezTo>
                  <a:cubicBezTo>
                    <a:pt x="229" y="180"/>
                    <a:pt x="229" y="180"/>
                    <a:pt x="229" y="180"/>
                  </a:cubicBezTo>
                  <a:cubicBezTo>
                    <a:pt x="227" y="180"/>
                    <a:pt x="225" y="180"/>
                    <a:pt x="223" y="180"/>
                  </a:cubicBezTo>
                  <a:close/>
                  <a:moveTo>
                    <a:pt x="285" y="123"/>
                  </a:moveTo>
                  <a:cubicBezTo>
                    <a:pt x="293" y="123"/>
                    <a:pt x="301" y="126"/>
                    <a:pt x="306" y="131"/>
                  </a:cubicBezTo>
                  <a:cubicBezTo>
                    <a:pt x="311" y="137"/>
                    <a:pt x="314" y="144"/>
                    <a:pt x="314" y="152"/>
                  </a:cubicBezTo>
                  <a:cubicBezTo>
                    <a:pt x="314" y="156"/>
                    <a:pt x="314" y="159"/>
                    <a:pt x="313" y="162"/>
                  </a:cubicBezTo>
                  <a:cubicBezTo>
                    <a:pt x="313" y="162"/>
                    <a:pt x="313" y="162"/>
                    <a:pt x="313" y="162"/>
                  </a:cubicBezTo>
                  <a:cubicBezTo>
                    <a:pt x="313" y="162"/>
                    <a:pt x="313" y="162"/>
                    <a:pt x="313" y="162"/>
                  </a:cubicBezTo>
                  <a:cubicBezTo>
                    <a:pt x="313" y="162"/>
                    <a:pt x="313" y="162"/>
                    <a:pt x="313" y="162"/>
                  </a:cubicBezTo>
                  <a:cubicBezTo>
                    <a:pt x="311" y="166"/>
                    <a:pt x="309" y="170"/>
                    <a:pt x="306" y="173"/>
                  </a:cubicBezTo>
                  <a:cubicBezTo>
                    <a:pt x="301" y="178"/>
                    <a:pt x="293" y="181"/>
                    <a:pt x="285" y="181"/>
                  </a:cubicBezTo>
                  <a:cubicBezTo>
                    <a:pt x="277" y="181"/>
                    <a:pt x="270" y="178"/>
                    <a:pt x="265" y="173"/>
                  </a:cubicBezTo>
                  <a:cubicBezTo>
                    <a:pt x="259" y="167"/>
                    <a:pt x="256" y="160"/>
                    <a:pt x="256" y="152"/>
                  </a:cubicBezTo>
                  <a:cubicBezTo>
                    <a:pt x="256" y="151"/>
                    <a:pt x="256" y="151"/>
                    <a:pt x="256" y="150"/>
                  </a:cubicBezTo>
                  <a:cubicBezTo>
                    <a:pt x="256" y="149"/>
                    <a:pt x="256" y="149"/>
                    <a:pt x="256" y="148"/>
                  </a:cubicBezTo>
                  <a:cubicBezTo>
                    <a:pt x="257" y="145"/>
                    <a:pt x="257" y="145"/>
                    <a:pt x="257" y="145"/>
                  </a:cubicBezTo>
                  <a:cubicBezTo>
                    <a:pt x="259" y="146"/>
                    <a:pt x="259" y="146"/>
                    <a:pt x="259" y="146"/>
                  </a:cubicBezTo>
                  <a:cubicBezTo>
                    <a:pt x="268" y="147"/>
                    <a:pt x="277" y="148"/>
                    <a:pt x="282" y="149"/>
                  </a:cubicBezTo>
                  <a:cubicBezTo>
                    <a:pt x="280" y="126"/>
                    <a:pt x="280" y="126"/>
                    <a:pt x="280" y="126"/>
                  </a:cubicBezTo>
                  <a:cubicBezTo>
                    <a:pt x="280" y="123"/>
                    <a:pt x="280" y="123"/>
                    <a:pt x="280" y="123"/>
                  </a:cubicBezTo>
                  <a:cubicBezTo>
                    <a:pt x="283" y="123"/>
                    <a:pt x="283" y="123"/>
                    <a:pt x="283" y="123"/>
                  </a:cubicBezTo>
                  <a:cubicBezTo>
                    <a:pt x="283" y="123"/>
                    <a:pt x="283" y="123"/>
                    <a:pt x="284" y="123"/>
                  </a:cubicBezTo>
                  <a:cubicBezTo>
                    <a:pt x="284" y="123"/>
                    <a:pt x="284" y="123"/>
                    <a:pt x="284" y="123"/>
                  </a:cubicBezTo>
                  <a:cubicBezTo>
                    <a:pt x="284" y="123"/>
                    <a:pt x="285" y="123"/>
                    <a:pt x="285" y="123"/>
                  </a:cubicBezTo>
                  <a:close/>
                  <a:moveTo>
                    <a:pt x="281" y="175"/>
                  </a:moveTo>
                  <a:cubicBezTo>
                    <a:pt x="279" y="175"/>
                    <a:pt x="278" y="175"/>
                    <a:pt x="277" y="174"/>
                  </a:cubicBezTo>
                  <a:cubicBezTo>
                    <a:pt x="306" y="162"/>
                    <a:pt x="306" y="162"/>
                    <a:pt x="306" y="162"/>
                  </a:cubicBezTo>
                  <a:cubicBezTo>
                    <a:pt x="306" y="164"/>
                    <a:pt x="305" y="165"/>
                    <a:pt x="305" y="165"/>
                  </a:cubicBezTo>
                  <a:cubicBezTo>
                    <a:pt x="281" y="175"/>
                    <a:pt x="281" y="175"/>
                    <a:pt x="281" y="175"/>
                  </a:cubicBezTo>
                  <a:close/>
                  <a:moveTo>
                    <a:pt x="302" y="169"/>
                  </a:moveTo>
                  <a:cubicBezTo>
                    <a:pt x="297" y="173"/>
                    <a:pt x="292" y="176"/>
                    <a:pt x="285" y="176"/>
                  </a:cubicBezTo>
                  <a:cubicBezTo>
                    <a:pt x="302" y="169"/>
                    <a:pt x="302" y="169"/>
                    <a:pt x="302" y="169"/>
                  </a:cubicBezTo>
                  <a:close/>
                  <a:moveTo>
                    <a:pt x="286" y="135"/>
                  </a:moveTo>
                  <a:cubicBezTo>
                    <a:pt x="286" y="133"/>
                    <a:pt x="286" y="133"/>
                    <a:pt x="286" y="133"/>
                  </a:cubicBezTo>
                  <a:cubicBezTo>
                    <a:pt x="294" y="130"/>
                    <a:pt x="294" y="130"/>
                    <a:pt x="294" y="130"/>
                  </a:cubicBezTo>
                  <a:cubicBezTo>
                    <a:pt x="295" y="130"/>
                    <a:pt x="296" y="131"/>
                    <a:pt x="297" y="131"/>
                  </a:cubicBezTo>
                  <a:cubicBezTo>
                    <a:pt x="286" y="135"/>
                    <a:pt x="286" y="135"/>
                    <a:pt x="286" y="135"/>
                  </a:cubicBezTo>
                  <a:close/>
                  <a:moveTo>
                    <a:pt x="299" y="133"/>
                  </a:moveTo>
                  <a:cubicBezTo>
                    <a:pt x="300" y="133"/>
                    <a:pt x="300" y="134"/>
                    <a:pt x="301" y="134"/>
                  </a:cubicBezTo>
                  <a:cubicBezTo>
                    <a:pt x="287" y="140"/>
                    <a:pt x="287" y="140"/>
                    <a:pt x="287" y="140"/>
                  </a:cubicBezTo>
                  <a:cubicBezTo>
                    <a:pt x="287" y="138"/>
                    <a:pt x="287" y="138"/>
                    <a:pt x="287" y="138"/>
                  </a:cubicBezTo>
                  <a:cubicBezTo>
                    <a:pt x="299" y="133"/>
                    <a:pt x="299" y="133"/>
                    <a:pt x="299" y="133"/>
                  </a:cubicBezTo>
                  <a:close/>
                  <a:moveTo>
                    <a:pt x="274" y="173"/>
                  </a:moveTo>
                  <a:cubicBezTo>
                    <a:pt x="274" y="173"/>
                    <a:pt x="273" y="172"/>
                    <a:pt x="272" y="172"/>
                  </a:cubicBezTo>
                  <a:cubicBezTo>
                    <a:pt x="308" y="157"/>
                    <a:pt x="308" y="157"/>
                    <a:pt x="308" y="157"/>
                  </a:cubicBezTo>
                  <a:cubicBezTo>
                    <a:pt x="308" y="158"/>
                    <a:pt x="308" y="159"/>
                    <a:pt x="308" y="160"/>
                  </a:cubicBezTo>
                  <a:cubicBezTo>
                    <a:pt x="274" y="173"/>
                    <a:pt x="274" y="173"/>
                    <a:pt x="274" y="173"/>
                  </a:cubicBezTo>
                  <a:close/>
                  <a:moveTo>
                    <a:pt x="270" y="170"/>
                  </a:moveTo>
                  <a:cubicBezTo>
                    <a:pt x="269" y="170"/>
                    <a:pt x="269" y="169"/>
                    <a:pt x="268" y="169"/>
                  </a:cubicBezTo>
                  <a:cubicBezTo>
                    <a:pt x="268" y="169"/>
                    <a:pt x="268" y="169"/>
                    <a:pt x="268" y="169"/>
                  </a:cubicBezTo>
                  <a:cubicBezTo>
                    <a:pt x="309" y="152"/>
                    <a:pt x="309" y="152"/>
                    <a:pt x="309" y="152"/>
                  </a:cubicBezTo>
                  <a:cubicBezTo>
                    <a:pt x="309" y="153"/>
                    <a:pt x="309" y="154"/>
                    <a:pt x="309" y="154"/>
                  </a:cubicBezTo>
                  <a:cubicBezTo>
                    <a:pt x="270" y="170"/>
                    <a:pt x="270" y="170"/>
                    <a:pt x="270" y="170"/>
                  </a:cubicBezTo>
                  <a:close/>
                  <a:moveTo>
                    <a:pt x="267" y="167"/>
                  </a:moveTo>
                  <a:cubicBezTo>
                    <a:pt x="266" y="166"/>
                    <a:pt x="266" y="166"/>
                    <a:pt x="265" y="165"/>
                  </a:cubicBezTo>
                  <a:cubicBezTo>
                    <a:pt x="308" y="148"/>
                    <a:pt x="308" y="148"/>
                    <a:pt x="308" y="148"/>
                  </a:cubicBezTo>
                  <a:cubicBezTo>
                    <a:pt x="309" y="148"/>
                    <a:pt x="309" y="149"/>
                    <a:pt x="309" y="150"/>
                  </a:cubicBezTo>
                  <a:cubicBezTo>
                    <a:pt x="267" y="167"/>
                    <a:pt x="267" y="167"/>
                    <a:pt x="267" y="167"/>
                  </a:cubicBezTo>
                  <a:close/>
                  <a:moveTo>
                    <a:pt x="264" y="163"/>
                  </a:moveTo>
                  <a:cubicBezTo>
                    <a:pt x="264" y="162"/>
                    <a:pt x="264" y="162"/>
                    <a:pt x="263" y="161"/>
                  </a:cubicBezTo>
                  <a:cubicBezTo>
                    <a:pt x="281" y="154"/>
                    <a:pt x="281" y="154"/>
                    <a:pt x="281" y="154"/>
                  </a:cubicBezTo>
                  <a:cubicBezTo>
                    <a:pt x="283" y="155"/>
                    <a:pt x="285" y="155"/>
                    <a:pt x="285" y="155"/>
                  </a:cubicBezTo>
                  <a:cubicBezTo>
                    <a:pt x="264" y="163"/>
                    <a:pt x="264" y="163"/>
                    <a:pt x="264" y="163"/>
                  </a:cubicBezTo>
                  <a:close/>
                  <a:moveTo>
                    <a:pt x="285" y="155"/>
                  </a:moveTo>
                  <a:cubicBezTo>
                    <a:pt x="288" y="152"/>
                    <a:pt x="288" y="152"/>
                    <a:pt x="288" y="152"/>
                  </a:cubicBezTo>
                  <a:cubicBezTo>
                    <a:pt x="288" y="151"/>
                    <a:pt x="288" y="151"/>
                    <a:pt x="288" y="151"/>
                  </a:cubicBezTo>
                  <a:cubicBezTo>
                    <a:pt x="307" y="143"/>
                    <a:pt x="307" y="143"/>
                    <a:pt x="307" y="143"/>
                  </a:cubicBezTo>
                  <a:cubicBezTo>
                    <a:pt x="308" y="144"/>
                    <a:pt x="308" y="145"/>
                    <a:pt x="308" y="145"/>
                  </a:cubicBezTo>
                  <a:cubicBezTo>
                    <a:pt x="285" y="155"/>
                    <a:pt x="285" y="155"/>
                    <a:pt x="285" y="155"/>
                  </a:cubicBezTo>
                  <a:close/>
                  <a:moveTo>
                    <a:pt x="263" y="159"/>
                  </a:moveTo>
                  <a:cubicBezTo>
                    <a:pt x="262" y="158"/>
                    <a:pt x="262" y="158"/>
                    <a:pt x="262" y="157"/>
                  </a:cubicBezTo>
                  <a:cubicBezTo>
                    <a:pt x="272" y="153"/>
                    <a:pt x="272" y="153"/>
                    <a:pt x="272" y="153"/>
                  </a:cubicBezTo>
                  <a:cubicBezTo>
                    <a:pt x="273" y="153"/>
                    <a:pt x="275" y="153"/>
                    <a:pt x="276" y="154"/>
                  </a:cubicBezTo>
                  <a:cubicBezTo>
                    <a:pt x="263" y="159"/>
                    <a:pt x="263" y="159"/>
                    <a:pt x="263" y="159"/>
                  </a:cubicBezTo>
                  <a:close/>
                  <a:moveTo>
                    <a:pt x="288" y="149"/>
                  </a:moveTo>
                  <a:cubicBezTo>
                    <a:pt x="288" y="147"/>
                    <a:pt x="288" y="147"/>
                    <a:pt x="288" y="147"/>
                  </a:cubicBezTo>
                  <a:cubicBezTo>
                    <a:pt x="305" y="140"/>
                    <a:pt x="305" y="140"/>
                    <a:pt x="305" y="140"/>
                  </a:cubicBezTo>
                  <a:cubicBezTo>
                    <a:pt x="306" y="140"/>
                    <a:pt x="306" y="141"/>
                    <a:pt x="306" y="141"/>
                  </a:cubicBezTo>
                  <a:cubicBezTo>
                    <a:pt x="288" y="149"/>
                    <a:pt x="288" y="149"/>
                    <a:pt x="288" y="149"/>
                  </a:cubicBezTo>
                  <a:close/>
                  <a:moveTo>
                    <a:pt x="262" y="155"/>
                  </a:moveTo>
                  <a:cubicBezTo>
                    <a:pt x="262" y="154"/>
                    <a:pt x="262" y="153"/>
                    <a:pt x="262" y="153"/>
                  </a:cubicBezTo>
                  <a:cubicBezTo>
                    <a:pt x="263" y="152"/>
                    <a:pt x="263" y="152"/>
                    <a:pt x="263" y="152"/>
                  </a:cubicBezTo>
                  <a:cubicBezTo>
                    <a:pt x="265" y="152"/>
                    <a:pt x="266" y="152"/>
                    <a:pt x="267" y="152"/>
                  </a:cubicBezTo>
                  <a:cubicBezTo>
                    <a:pt x="262" y="155"/>
                    <a:pt x="262" y="155"/>
                    <a:pt x="262" y="155"/>
                  </a:cubicBezTo>
                  <a:close/>
                  <a:moveTo>
                    <a:pt x="287" y="144"/>
                  </a:moveTo>
                  <a:cubicBezTo>
                    <a:pt x="287" y="142"/>
                    <a:pt x="287" y="142"/>
                    <a:pt x="287" y="142"/>
                  </a:cubicBezTo>
                  <a:cubicBezTo>
                    <a:pt x="303" y="136"/>
                    <a:pt x="303" y="136"/>
                    <a:pt x="303" y="136"/>
                  </a:cubicBezTo>
                  <a:cubicBezTo>
                    <a:pt x="303" y="136"/>
                    <a:pt x="304" y="137"/>
                    <a:pt x="304" y="138"/>
                  </a:cubicBezTo>
                  <a:cubicBezTo>
                    <a:pt x="287" y="144"/>
                    <a:pt x="287" y="144"/>
                    <a:pt x="287" y="144"/>
                  </a:cubicBezTo>
                  <a:close/>
                  <a:moveTo>
                    <a:pt x="286" y="131"/>
                  </a:moveTo>
                  <a:cubicBezTo>
                    <a:pt x="286" y="128"/>
                    <a:pt x="286" y="128"/>
                    <a:pt x="286" y="128"/>
                  </a:cubicBezTo>
                  <a:cubicBezTo>
                    <a:pt x="287" y="128"/>
                    <a:pt x="289" y="129"/>
                    <a:pt x="291" y="129"/>
                  </a:cubicBezTo>
                  <a:cubicBezTo>
                    <a:pt x="286" y="131"/>
                    <a:pt x="286" y="131"/>
                    <a:pt x="286" y="131"/>
                  </a:cubicBezTo>
                  <a:close/>
                  <a:moveTo>
                    <a:pt x="251" y="137"/>
                  </a:moveTo>
                  <a:cubicBezTo>
                    <a:pt x="252" y="132"/>
                    <a:pt x="255" y="127"/>
                    <a:pt x="258" y="123"/>
                  </a:cubicBezTo>
                  <a:cubicBezTo>
                    <a:pt x="262" y="119"/>
                    <a:pt x="267" y="117"/>
                    <a:pt x="273" y="116"/>
                  </a:cubicBezTo>
                  <a:cubicBezTo>
                    <a:pt x="276" y="116"/>
                    <a:pt x="276" y="116"/>
                    <a:pt x="276" y="116"/>
                  </a:cubicBezTo>
                  <a:cubicBezTo>
                    <a:pt x="276" y="119"/>
                    <a:pt x="276" y="119"/>
                    <a:pt x="276" y="119"/>
                  </a:cubicBezTo>
                  <a:cubicBezTo>
                    <a:pt x="278" y="140"/>
                    <a:pt x="278" y="140"/>
                    <a:pt x="278" y="140"/>
                  </a:cubicBezTo>
                  <a:cubicBezTo>
                    <a:pt x="275" y="143"/>
                    <a:pt x="275" y="143"/>
                    <a:pt x="275" y="143"/>
                  </a:cubicBezTo>
                  <a:cubicBezTo>
                    <a:pt x="275" y="143"/>
                    <a:pt x="263" y="142"/>
                    <a:pt x="254" y="140"/>
                  </a:cubicBezTo>
                  <a:cubicBezTo>
                    <a:pt x="251" y="140"/>
                    <a:pt x="251" y="140"/>
                    <a:pt x="251" y="140"/>
                  </a:cubicBezTo>
                  <a:cubicBezTo>
                    <a:pt x="251" y="137"/>
                    <a:pt x="251" y="137"/>
                    <a:pt x="251" y="137"/>
                  </a:cubicBezTo>
                  <a:close/>
                  <a:moveTo>
                    <a:pt x="262" y="127"/>
                  </a:moveTo>
                  <a:cubicBezTo>
                    <a:pt x="265" y="125"/>
                    <a:pt x="268" y="123"/>
                    <a:pt x="271" y="122"/>
                  </a:cubicBezTo>
                  <a:cubicBezTo>
                    <a:pt x="272" y="137"/>
                    <a:pt x="272" y="137"/>
                    <a:pt x="272" y="137"/>
                  </a:cubicBezTo>
                  <a:cubicBezTo>
                    <a:pt x="269" y="137"/>
                    <a:pt x="263" y="136"/>
                    <a:pt x="257" y="135"/>
                  </a:cubicBezTo>
                  <a:cubicBezTo>
                    <a:pt x="258" y="132"/>
                    <a:pt x="260" y="129"/>
                    <a:pt x="262" y="127"/>
                  </a:cubicBezTo>
                  <a:close/>
                  <a:moveTo>
                    <a:pt x="252" y="253"/>
                  </a:moveTo>
                  <a:cubicBezTo>
                    <a:pt x="265" y="253"/>
                    <a:pt x="265" y="253"/>
                    <a:pt x="265" y="253"/>
                  </a:cubicBezTo>
                  <a:cubicBezTo>
                    <a:pt x="282" y="285"/>
                    <a:pt x="282" y="285"/>
                    <a:pt x="282" y="285"/>
                  </a:cubicBezTo>
                  <a:cubicBezTo>
                    <a:pt x="270" y="285"/>
                    <a:pt x="270" y="285"/>
                    <a:pt x="270" y="285"/>
                  </a:cubicBezTo>
                  <a:cubicBezTo>
                    <a:pt x="252" y="253"/>
                    <a:pt x="252" y="253"/>
                    <a:pt x="252" y="253"/>
                  </a:cubicBezTo>
                  <a:close/>
                  <a:moveTo>
                    <a:pt x="222" y="253"/>
                  </a:moveTo>
                  <a:cubicBezTo>
                    <a:pt x="210" y="253"/>
                    <a:pt x="210" y="253"/>
                    <a:pt x="210" y="253"/>
                  </a:cubicBezTo>
                  <a:cubicBezTo>
                    <a:pt x="193" y="285"/>
                    <a:pt x="193" y="285"/>
                    <a:pt x="193" y="285"/>
                  </a:cubicBezTo>
                  <a:cubicBezTo>
                    <a:pt x="205" y="285"/>
                    <a:pt x="205" y="285"/>
                    <a:pt x="205" y="285"/>
                  </a:cubicBezTo>
                  <a:cubicBezTo>
                    <a:pt x="222" y="253"/>
                    <a:pt x="222" y="253"/>
                    <a:pt x="222" y="253"/>
                  </a:cubicBezTo>
                  <a:close/>
                  <a:moveTo>
                    <a:pt x="227" y="226"/>
                  </a:moveTo>
                  <a:cubicBezTo>
                    <a:pt x="247" y="226"/>
                    <a:pt x="247" y="226"/>
                    <a:pt x="247" y="226"/>
                  </a:cubicBezTo>
                  <a:cubicBezTo>
                    <a:pt x="247" y="286"/>
                    <a:pt x="247" y="286"/>
                    <a:pt x="247" y="286"/>
                  </a:cubicBezTo>
                  <a:cubicBezTo>
                    <a:pt x="227" y="286"/>
                    <a:pt x="227" y="286"/>
                    <a:pt x="227" y="286"/>
                  </a:cubicBezTo>
                  <a:cubicBezTo>
                    <a:pt x="227" y="226"/>
                    <a:pt x="227" y="226"/>
                    <a:pt x="227" y="226"/>
                  </a:cubicBezTo>
                  <a:close/>
                  <a:moveTo>
                    <a:pt x="41" y="45"/>
                  </a:moveTo>
                  <a:cubicBezTo>
                    <a:pt x="40" y="36"/>
                    <a:pt x="40" y="31"/>
                    <a:pt x="42" y="22"/>
                  </a:cubicBezTo>
                  <a:cubicBezTo>
                    <a:pt x="52" y="35"/>
                    <a:pt x="66" y="26"/>
                    <a:pt x="77" y="23"/>
                  </a:cubicBezTo>
                  <a:cubicBezTo>
                    <a:pt x="78" y="30"/>
                    <a:pt x="79" y="35"/>
                    <a:pt x="78" y="45"/>
                  </a:cubicBezTo>
                  <a:cubicBezTo>
                    <a:pt x="87" y="38"/>
                    <a:pt x="87" y="19"/>
                    <a:pt x="82" y="12"/>
                  </a:cubicBezTo>
                  <a:cubicBezTo>
                    <a:pt x="74" y="0"/>
                    <a:pt x="46" y="0"/>
                    <a:pt x="38" y="10"/>
                  </a:cubicBezTo>
                  <a:cubicBezTo>
                    <a:pt x="35" y="14"/>
                    <a:pt x="30" y="39"/>
                    <a:pt x="41" y="45"/>
                  </a:cubicBezTo>
                  <a:close/>
                </a:path>
              </a:pathLst>
            </a:custGeom>
            <a:solidFill>
              <a:schemeClr val="bg1"/>
            </a:solidFill>
            <a:ln w="9525">
              <a:noFill/>
              <a:round/>
            </a:ln>
          </p:spPr>
          <p:txBody>
            <a:bodyPr/>
            <a:p>
              <a:endParaRPr lang="zh-CN" altLang="en-US"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nvGrpSpPr>
          <p:cNvPr id="57" name="组合 14"/>
          <p:cNvGrpSpPr/>
          <p:nvPr/>
        </p:nvGrpSpPr>
        <p:grpSpPr bwMode="auto">
          <a:xfrm>
            <a:off x="5622016" y="4106337"/>
            <a:ext cx="2164683" cy="1530351"/>
            <a:chOff x="0" y="0"/>
            <a:chExt cx="1624019" cy="1147515"/>
          </a:xfrm>
        </p:grpSpPr>
        <p:grpSp>
          <p:nvGrpSpPr>
            <p:cNvPr id="58" name="组合 19"/>
            <p:cNvGrpSpPr/>
            <p:nvPr/>
          </p:nvGrpSpPr>
          <p:grpSpPr bwMode="auto">
            <a:xfrm rot="10800000">
              <a:off x="0" y="0"/>
              <a:ext cx="1624019" cy="1147515"/>
              <a:chOff x="0" y="0"/>
              <a:chExt cx="2070437" cy="1462949"/>
            </a:xfrm>
          </p:grpSpPr>
          <p:sp>
            <p:nvSpPr>
              <p:cNvPr id="26651" name="等腰三角形 6"/>
              <p:cNvSpPr/>
              <p:nvPr/>
            </p:nvSpPr>
            <p:spPr bwMode="auto">
              <a:xfrm>
                <a:off x="16191" y="894361"/>
                <a:ext cx="597047" cy="562517"/>
              </a:xfrm>
              <a:custGeom>
                <a:avLst/>
                <a:gdLst>
                  <a:gd name="T0" fmla="*/ 25306 w 595852"/>
                  <a:gd name="T1" fmla="*/ 449309 h 562574"/>
                  <a:gd name="T2" fmla="*/ 595852 w 595852"/>
                  <a:gd name="T3" fmla="*/ 0 h 562574"/>
                  <a:gd name="T4" fmla="*/ 145089 w 595852"/>
                  <a:gd name="T5" fmla="*/ 516627 h 562574"/>
                  <a:gd name="T6" fmla="*/ 25306 w 595852"/>
                  <a:gd name="T7" fmla="*/ 449309 h 562574"/>
                </a:gdLst>
                <a:ahLst/>
                <a:cxnLst>
                  <a:cxn ang="0">
                    <a:pos x="T0" y="T1"/>
                  </a:cxn>
                  <a:cxn ang="0">
                    <a:pos x="T2" y="T3"/>
                  </a:cxn>
                  <a:cxn ang="0">
                    <a:pos x="T4" y="T5"/>
                  </a:cxn>
                  <a:cxn ang="0">
                    <a:pos x="T6" y="T7"/>
                  </a:cxn>
                </a:cxnLst>
                <a:rect l="0" t="0" r="r" b="b"/>
                <a:pathLst>
                  <a:path w="595852" h="562574">
                    <a:moveTo>
                      <a:pt x="25306" y="449309"/>
                    </a:moveTo>
                    <a:cubicBezTo>
                      <a:pt x="-54198" y="152174"/>
                      <a:pt x="32189" y="76940"/>
                      <a:pt x="595852" y="0"/>
                    </a:cubicBezTo>
                    <a:lnTo>
                      <a:pt x="145089" y="516627"/>
                    </a:lnTo>
                    <a:cubicBezTo>
                      <a:pt x="54671" y="611059"/>
                      <a:pt x="45599" y="545610"/>
                      <a:pt x="25306" y="449309"/>
                    </a:cubicBezTo>
                    <a:close/>
                  </a:path>
                </a:pathLst>
              </a:custGeom>
              <a:solidFill>
                <a:schemeClr val="accent3">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anchor="ctr"/>
              <a:p>
                <a:pPr eaLnBrk="1" hangingPunct="1">
                  <a:buFont typeface="Arial" panose="020B0604020202020204" pitchFamily="34" charset="0"/>
                  <a:buNone/>
                  <a:defRPr/>
                </a:pPr>
                <a:endParaRPr lang="zh-CN" altLang="en-US"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6652" name="右箭头 5"/>
              <p:cNvSpPr/>
              <p:nvPr/>
            </p:nvSpPr>
            <p:spPr bwMode="auto">
              <a:xfrm>
                <a:off x="6072" y="0"/>
                <a:ext cx="2070436" cy="1175620"/>
              </a:xfrm>
              <a:custGeom>
                <a:avLst/>
                <a:gdLst>
                  <a:gd name="T0" fmla="*/ 13051 w 2070437"/>
                  <a:gd name="T1" fmla="*/ 1173182 h 1175256"/>
                  <a:gd name="T2" fmla="*/ 42486 w 2070437"/>
                  <a:gd name="T3" fmla="*/ 1015377 h 1175256"/>
                  <a:gd name="T4" fmla="*/ 757739 w 2070437"/>
                  <a:gd name="T5" fmla="*/ 305735 h 1175256"/>
                  <a:gd name="T6" fmla="*/ 1063474 w 2070437"/>
                  <a:gd name="T7" fmla="*/ 196343 h 1175256"/>
                  <a:gd name="T8" fmla="*/ 1482809 w 2070437"/>
                  <a:gd name="T9" fmla="*/ 194963 h 1175256"/>
                  <a:gd name="T10" fmla="*/ 1482809 w 2070437"/>
                  <a:gd name="T11" fmla="*/ 0 h 1175256"/>
                  <a:gd name="T12" fmla="*/ 2070437 w 2070437"/>
                  <a:gd name="T13" fmla="*/ 587628 h 1175256"/>
                  <a:gd name="T14" fmla="*/ 1482809 w 2070437"/>
                  <a:gd name="T15" fmla="*/ 1175256 h 1175256"/>
                  <a:gd name="T16" fmla="*/ 1482809 w 2070437"/>
                  <a:gd name="T17" fmla="*/ 980293 h 1175256"/>
                  <a:gd name="T18" fmla="*/ 575421 w 2070437"/>
                  <a:gd name="T19" fmla="*/ 980293 h 1175256"/>
                  <a:gd name="T20" fmla="*/ 13051 w 2070437"/>
                  <a:gd name="T21" fmla="*/ 1173182 h 1175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70437" h="1175256">
                    <a:moveTo>
                      <a:pt x="13051" y="1173182"/>
                    </a:moveTo>
                    <a:cubicBezTo>
                      <a:pt x="-2844" y="1119414"/>
                      <a:pt x="-14547" y="1071950"/>
                      <a:pt x="42486" y="1015377"/>
                    </a:cubicBezTo>
                    <a:lnTo>
                      <a:pt x="757739" y="305735"/>
                    </a:lnTo>
                    <a:cubicBezTo>
                      <a:pt x="865261" y="182319"/>
                      <a:pt x="897049" y="187928"/>
                      <a:pt x="1063474" y="196343"/>
                    </a:cubicBezTo>
                    <a:lnTo>
                      <a:pt x="1482809" y="194963"/>
                    </a:lnTo>
                    <a:lnTo>
                      <a:pt x="1482809" y="0"/>
                    </a:lnTo>
                    <a:lnTo>
                      <a:pt x="2070437" y="587628"/>
                    </a:lnTo>
                    <a:lnTo>
                      <a:pt x="1482809" y="1175256"/>
                    </a:lnTo>
                    <a:lnTo>
                      <a:pt x="1482809" y="980293"/>
                    </a:lnTo>
                    <a:lnTo>
                      <a:pt x="575421" y="980293"/>
                    </a:lnTo>
                    <a:cubicBezTo>
                      <a:pt x="196758" y="984047"/>
                      <a:pt x="69150" y="967474"/>
                      <a:pt x="13051" y="1173182"/>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p>
                <a:pPr eaLnBrk="1" hangingPunct="1">
                  <a:buFont typeface="Arial" panose="020B0604020202020204" pitchFamily="34" charset="0"/>
                  <a:buNone/>
                  <a:defRPr/>
                </a:pPr>
                <a:endParaRPr lang="zh-CN" altLang="en-US"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sp>
          <p:nvSpPr>
            <p:cNvPr id="20502" name="Freeform 16"/>
            <p:cNvSpPr>
              <a:spLocks noEditPoints="1"/>
            </p:cNvSpPr>
            <p:nvPr/>
          </p:nvSpPr>
          <p:spPr bwMode="auto">
            <a:xfrm>
              <a:off x="256299" y="532166"/>
              <a:ext cx="372990" cy="308845"/>
            </a:xfrm>
            <a:custGeom>
              <a:avLst/>
              <a:gdLst>
                <a:gd name="T0" fmla="*/ 2147483646 w 332"/>
                <a:gd name="T1" fmla="*/ 2147483646 h 275"/>
                <a:gd name="T2" fmla="*/ 2147483646 w 332"/>
                <a:gd name="T3" fmla="*/ 2147483646 h 275"/>
                <a:gd name="T4" fmla="*/ 2147483646 w 332"/>
                <a:gd name="T5" fmla="*/ 2147483646 h 275"/>
                <a:gd name="T6" fmla="*/ 2147483646 w 332"/>
                <a:gd name="T7" fmla="*/ 2147483646 h 275"/>
                <a:gd name="T8" fmla="*/ 2147483646 w 332"/>
                <a:gd name="T9" fmla="*/ 2147483646 h 275"/>
                <a:gd name="T10" fmla="*/ 2147483646 w 332"/>
                <a:gd name="T11" fmla="*/ 2147483646 h 275"/>
                <a:gd name="T12" fmla="*/ 2147483646 w 332"/>
                <a:gd name="T13" fmla="*/ 2147483646 h 275"/>
                <a:gd name="T14" fmla="*/ 2147483646 w 332"/>
                <a:gd name="T15" fmla="*/ 2147483646 h 275"/>
                <a:gd name="T16" fmla="*/ 2147483646 w 332"/>
                <a:gd name="T17" fmla="*/ 2147483646 h 275"/>
                <a:gd name="T18" fmla="*/ 2147483646 w 332"/>
                <a:gd name="T19" fmla="*/ 2147483646 h 275"/>
                <a:gd name="T20" fmla="*/ 0 w 332"/>
                <a:gd name="T21" fmla="*/ 2147483646 h 275"/>
                <a:gd name="T22" fmla="*/ 2147483646 w 332"/>
                <a:gd name="T23" fmla="*/ 2147483646 h 275"/>
                <a:gd name="T24" fmla="*/ 2147483646 w 332"/>
                <a:gd name="T25" fmla="*/ 2147483646 h 275"/>
                <a:gd name="T26" fmla="*/ 2147483646 w 332"/>
                <a:gd name="T27" fmla="*/ 2147483646 h 275"/>
                <a:gd name="T28" fmla="*/ 2147483646 w 332"/>
                <a:gd name="T29" fmla="*/ 2147483646 h 275"/>
                <a:gd name="T30" fmla="*/ 2147483646 w 332"/>
                <a:gd name="T31" fmla="*/ 2147483646 h 275"/>
                <a:gd name="T32" fmla="*/ 2147483646 w 332"/>
                <a:gd name="T33" fmla="*/ 2147483646 h 275"/>
                <a:gd name="T34" fmla="*/ 2147483646 w 332"/>
                <a:gd name="T35" fmla="*/ 2147483646 h 275"/>
                <a:gd name="T36" fmla="*/ 2147483646 w 332"/>
                <a:gd name="T37" fmla="*/ 2147483646 h 275"/>
                <a:gd name="T38" fmla="*/ 2147483646 w 332"/>
                <a:gd name="T39" fmla="*/ 2147483646 h 275"/>
                <a:gd name="T40" fmla="*/ 2147483646 w 332"/>
                <a:gd name="T41" fmla="*/ 2147483646 h 275"/>
                <a:gd name="T42" fmla="*/ 2147483646 w 332"/>
                <a:gd name="T43" fmla="*/ 2147483646 h 275"/>
                <a:gd name="T44" fmla="*/ 2147483646 w 332"/>
                <a:gd name="T45" fmla="*/ 2147483646 h 275"/>
                <a:gd name="T46" fmla="*/ 2147483646 w 332"/>
                <a:gd name="T47" fmla="*/ 2147483646 h 275"/>
                <a:gd name="T48" fmla="*/ 2147483646 w 332"/>
                <a:gd name="T49" fmla="*/ 2147483646 h 275"/>
                <a:gd name="T50" fmla="*/ 2147483646 w 332"/>
                <a:gd name="T51" fmla="*/ 2147483646 h 275"/>
                <a:gd name="T52" fmla="*/ 2147483646 w 332"/>
                <a:gd name="T53" fmla="*/ 2147483646 h 275"/>
                <a:gd name="T54" fmla="*/ 2147483646 w 332"/>
                <a:gd name="T55" fmla="*/ 2147483646 h 275"/>
                <a:gd name="T56" fmla="*/ 2147483646 w 332"/>
                <a:gd name="T57" fmla="*/ 2147483646 h 275"/>
                <a:gd name="T58" fmla="*/ 2147483646 w 332"/>
                <a:gd name="T59" fmla="*/ 2147483646 h 275"/>
                <a:gd name="T60" fmla="*/ 2147483646 w 332"/>
                <a:gd name="T61" fmla="*/ 2147483646 h 275"/>
                <a:gd name="T62" fmla="*/ 2147483646 w 332"/>
                <a:gd name="T63" fmla="*/ 2147483646 h 275"/>
                <a:gd name="T64" fmla="*/ 2147483646 w 332"/>
                <a:gd name="T65" fmla="*/ 2147483646 h 275"/>
                <a:gd name="T66" fmla="*/ 2147483646 w 332"/>
                <a:gd name="T67" fmla="*/ 2147483646 h 275"/>
                <a:gd name="T68" fmla="*/ 2147483646 w 332"/>
                <a:gd name="T69" fmla="*/ 2147483646 h 275"/>
                <a:gd name="T70" fmla="*/ 2147483646 w 332"/>
                <a:gd name="T71" fmla="*/ 2147483646 h 275"/>
                <a:gd name="T72" fmla="*/ 2147483646 w 332"/>
                <a:gd name="T73" fmla="*/ 2147483646 h 275"/>
                <a:gd name="T74" fmla="*/ 2147483646 w 332"/>
                <a:gd name="T75" fmla="*/ 2147483646 h 275"/>
                <a:gd name="T76" fmla="*/ 2147483646 w 332"/>
                <a:gd name="T77" fmla="*/ 2147483646 h 275"/>
                <a:gd name="T78" fmla="*/ 2147483646 w 332"/>
                <a:gd name="T79" fmla="*/ 2147483646 h 275"/>
                <a:gd name="T80" fmla="*/ 2147483646 w 332"/>
                <a:gd name="T81" fmla="*/ 2147483646 h 275"/>
                <a:gd name="T82" fmla="*/ 2147483646 w 332"/>
                <a:gd name="T83" fmla="*/ 2147483646 h 275"/>
                <a:gd name="T84" fmla="*/ 2147483646 w 332"/>
                <a:gd name="T85" fmla="*/ 2147483646 h 275"/>
                <a:gd name="T86" fmla="*/ 2147483646 w 332"/>
                <a:gd name="T87" fmla="*/ 2147483646 h 275"/>
                <a:gd name="T88" fmla="*/ 2147483646 w 332"/>
                <a:gd name="T89" fmla="*/ 2147483646 h 275"/>
                <a:gd name="T90" fmla="*/ 2147483646 w 332"/>
                <a:gd name="T91" fmla="*/ 2147483646 h 275"/>
                <a:gd name="T92" fmla="*/ 2147483646 w 332"/>
                <a:gd name="T93" fmla="*/ 2147483646 h 275"/>
                <a:gd name="T94" fmla="*/ 2147483646 w 332"/>
                <a:gd name="T95" fmla="*/ 2147483646 h 275"/>
                <a:gd name="T96" fmla="*/ 2147483646 w 332"/>
                <a:gd name="T97" fmla="*/ 2147483646 h 275"/>
                <a:gd name="T98" fmla="*/ 2147483646 w 332"/>
                <a:gd name="T99" fmla="*/ 2147483646 h 275"/>
                <a:gd name="T100" fmla="*/ 2147483646 w 332"/>
                <a:gd name="T101" fmla="*/ 2147483646 h 275"/>
                <a:gd name="T102" fmla="*/ 2147483646 w 332"/>
                <a:gd name="T103" fmla="*/ 2147483646 h 275"/>
                <a:gd name="T104" fmla="*/ 2147483646 w 332"/>
                <a:gd name="T105" fmla="*/ 2147483646 h 275"/>
                <a:gd name="T106" fmla="*/ 2147483646 w 332"/>
                <a:gd name="T107" fmla="*/ 2147483646 h 275"/>
                <a:gd name="T108" fmla="*/ 2147483646 w 332"/>
                <a:gd name="T109" fmla="*/ 2147483646 h 275"/>
                <a:gd name="T110" fmla="*/ 2147483646 w 332"/>
                <a:gd name="T111" fmla="*/ 2147483646 h 275"/>
                <a:gd name="T112" fmla="*/ 2147483646 w 332"/>
                <a:gd name="T113" fmla="*/ 2147483646 h 27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32" h="275">
                  <a:moveTo>
                    <a:pt x="244" y="46"/>
                  </a:moveTo>
                  <a:cubicBezTo>
                    <a:pt x="243" y="38"/>
                    <a:pt x="243" y="32"/>
                    <a:pt x="245" y="23"/>
                  </a:cubicBezTo>
                  <a:cubicBezTo>
                    <a:pt x="255" y="37"/>
                    <a:pt x="270" y="27"/>
                    <a:pt x="281" y="24"/>
                  </a:cubicBezTo>
                  <a:cubicBezTo>
                    <a:pt x="283" y="31"/>
                    <a:pt x="283" y="37"/>
                    <a:pt x="283" y="47"/>
                  </a:cubicBezTo>
                  <a:cubicBezTo>
                    <a:pt x="291" y="39"/>
                    <a:pt x="291" y="19"/>
                    <a:pt x="286" y="12"/>
                  </a:cubicBezTo>
                  <a:cubicBezTo>
                    <a:pt x="278" y="1"/>
                    <a:pt x="249" y="0"/>
                    <a:pt x="241" y="10"/>
                  </a:cubicBezTo>
                  <a:cubicBezTo>
                    <a:pt x="237" y="14"/>
                    <a:pt x="233" y="41"/>
                    <a:pt x="244" y="46"/>
                  </a:cubicBezTo>
                  <a:close/>
                  <a:moveTo>
                    <a:pt x="113" y="203"/>
                  </a:moveTo>
                  <a:cubicBezTo>
                    <a:pt x="113" y="211"/>
                    <a:pt x="113" y="211"/>
                    <a:pt x="113" y="211"/>
                  </a:cubicBezTo>
                  <a:cubicBezTo>
                    <a:pt x="70" y="223"/>
                    <a:pt x="70" y="223"/>
                    <a:pt x="70" y="223"/>
                  </a:cubicBezTo>
                  <a:cubicBezTo>
                    <a:pt x="70" y="252"/>
                    <a:pt x="70" y="252"/>
                    <a:pt x="70" y="252"/>
                  </a:cubicBezTo>
                  <a:cubicBezTo>
                    <a:pt x="90" y="267"/>
                    <a:pt x="90" y="267"/>
                    <a:pt x="90" y="267"/>
                  </a:cubicBezTo>
                  <a:cubicBezTo>
                    <a:pt x="90" y="275"/>
                    <a:pt x="90" y="275"/>
                    <a:pt x="90" y="275"/>
                  </a:cubicBezTo>
                  <a:cubicBezTo>
                    <a:pt x="35" y="275"/>
                    <a:pt x="35" y="275"/>
                    <a:pt x="35" y="275"/>
                  </a:cubicBezTo>
                  <a:cubicBezTo>
                    <a:pt x="35" y="266"/>
                    <a:pt x="35" y="266"/>
                    <a:pt x="35" y="266"/>
                  </a:cubicBezTo>
                  <a:cubicBezTo>
                    <a:pt x="54" y="252"/>
                    <a:pt x="54" y="252"/>
                    <a:pt x="54" y="252"/>
                  </a:cubicBezTo>
                  <a:cubicBezTo>
                    <a:pt x="54" y="223"/>
                    <a:pt x="54" y="223"/>
                    <a:pt x="54" y="223"/>
                  </a:cubicBezTo>
                  <a:cubicBezTo>
                    <a:pt x="15" y="223"/>
                    <a:pt x="15" y="223"/>
                    <a:pt x="15" y="223"/>
                  </a:cubicBezTo>
                  <a:cubicBezTo>
                    <a:pt x="12" y="202"/>
                    <a:pt x="12" y="202"/>
                    <a:pt x="12" y="202"/>
                  </a:cubicBezTo>
                  <a:cubicBezTo>
                    <a:pt x="21" y="199"/>
                    <a:pt x="21" y="199"/>
                    <a:pt x="21" y="199"/>
                  </a:cubicBezTo>
                  <a:cubicBezTo>
                    <a:pt x="9" y="182"/>
                    <a:pt x="9" y="182"/>
                    <a:pt x="9" y="182"/>
                  </a:cubicBezTo>
                  <a:cubicBezTo>
                    <a:pt x="0" y="116"/>
                    <a:pt x="0" y="116"/>
                    <a:pt x="0" y="116"/>
                  </a:cubicBezTo>
                  <a:cubicBezTo>
                    <a:pt x="33" y="116"/>
                    <a:pt x="33" y="116"/>
                    <a:pt x="33" y="116"/>
                  </a:cubicBezTo>
                  <a:cubicBezTo>
                    <a:pt x="43" y="182"/>
                    <a:pt x="43" y="182"/>
                    <a:pt x="43" y="182"/>
                  </a:cubicBezTo>
                  <a:cubicBezTo>
                    <a:pt x="34" y="198"/>
                    <a:pt x="34" y="198"/>
                    <a:pt x="34" y="198"/>
                  </a:cubicBezTo>
                  <a:cubicBezTo>
                    <a:pt x="45" y="198"/>
                    <a:pt x="45" y="198"/>
                    <a:pt x="45" y="198"/>
                  </a:cubicBezTo>
                  <a:cubicBezTo>
                    <a:pt x="50" y="198"/>
                    <a:pt x="50" y="198"/>
                    <a:pt x="50" y="198"/>
                  </a:cubicBezTo>
                  <a:cubicBezTo>
                    <a:pt x="48" y="124"/>
                    <a:pt x="33" y="112"/>
                    <a:pt x="50" y="81"/>
                  </a:cubicBezTo>
                  <a:cubicBezTo>
                    <a:pt x="54" y="82"/>
                    <a:pt x="54" y="82"/>
                    <a:pt x="54" y="82"/>
                  </a:cubicBezTo>
                  <a:cubicBezTo>
                    <a:pt x="54" y="77"/>
                    <a:pt x="53" y="73"/>
                    <a:pt x="52" y="69"/>
                  </a:cubicBezTo>
                  <a:cubicBezTo>
                    <a:pt x="29" y="56"/>
                    <a:pt x="37" y="26"/>
                    <a:pt x="57" y="20"/>
                  </a:cubicBezTo>
                  <a:cubicBezTo>
                    <a:pt x="68" y="16"/>
                    <a:pt x="81" y="17"/>
                    <a:pt x="90" y="26"/>
                  </a:cubicBezTo>
                  <a:cubicBezTo>
                    <a:pt x="97" y="33"/>
                    <a:pt x="93" y="35"/>
                    <a:pt x="93" y="35"/>
                  </a:cubicBezTo>
                  <a:cubicBezTo>
                    <a:pt x="92" y="36"/>
                    <a:pt x="92" y="36"/>
                    <a:pt x="92" y="36"/>
                  </a:cubicBezTo>
                  <a:cubicBezTo>
                    <a:pt x="93" y="39"/>
                    <a:pt x="94" y="45"/>
                    <a:pt x="94" y="46"/>
                  </a:cubicBezTo>
                  <a:cubicBezTo>
                    <a:pt x="94" y="47"/>
                    <a:pt x="92" y="48"/>
                    <a:pt x="92" y="48"/>
                  </a:cubicBezTo>
                  <a:cubicBezTo>
                    <a:pt x="96" y="59"/>
                    <a:pt x="96" y="59"/>
                    <a:pt x="96" y="59"/>
                  </a:cubicBezTo>
                  <a:cubicBezTo>
                    <a:pt x="93" y="61"/>
                    <a:pt x="93" y="61"/>
                    <a:pt x="93" y="61"/>
                  </a:cubicBezTo>
                  <a:cubicBezTo>
                    <a:pt x="94" y="64"/>
                    <a:pt x="94" y="67"/>
                    <a:pt x="94" y="71"/>
                  </a:cubicBezTo>
                  <a:cubicBezTo>
                    <a:pt x="93" y="71"/>
                    <a:pt x="91" y="73"/>
                    <a:pt x="90" y="73"/>
                  </a:cubicBezTo>
                  <a:cubicBezTo>
                    <a:pt x="80" y="74"/>
                    <a:pt x="80" y="74"/>
                    <a:pt x="80" y="74"/>
                  </a:cubicBezTo>
                  <a:cubicBezTo>
                    <a:pt x="80" y="88"/>
                    <a:pt x="80" y="88"/>
                    <a:pt x="80" y="88"/>
                  </a:cubicBezTo>
                  <a:cubicBezTo>
                    <a:pt x="149" y="105"/>
                    <a:pt x="149" y="105"/>
                    <a:pt x="149" y="105"/>
                  </a:cubicBezTo>
                  <a:cubicBezTo>
                    <a:pt x="159" y="106"/>
                    <a:pt x="154" y="107"/>
                    <a:pt x="165" y="108"/>
                  </a:cubicBezTo>
                  <a:cubicBezTo>
                    <a:pt x="172" y="109"/>
                    <a:pt x="179" y="116"/>
                    <a:pt x="180" y="120"/>
                  </a:cubicBezTo>
                  <a:cubicBezTo>
                    <a:pt x="181" y="120"/>
                    <a:pt x="181" y="120"/>
                    <a:pt x="181" y="120"/>
                  </a:cubicBezTo>
                  <a:cubicBezTo>
                    <a:pt x="203" y="120"/>
                    <a:pt x="203" y="120"/>
                    <a:pt x="203" y="120"/>
                  </a:cubicBezTo>
                  <a:cubicBezTo>
                    <a:pt x="202" y="100"/>
                    <a:pt x="204" y="86"/>
                    <a:pt x="208" y="79"/>
                  </a:cubicBezTo>
                  <a:cubicBezTo>
                    <a:pt x="218" y="75"/>
                    <a:pt x="226" y="73"/>
                    <a:pt x="236" y="69"/>
                  </a:cubicBezTo>
                  <a:cubicBezTo>
                    <a:pt x="234" y="88"/>
                    <a:pt x="234" y="88"/>
                    <a:pt x="234" y="88"/>
                  </a:cubicBezTo>
                  <a:cubicBezTo>
                    <a:pt x="239" y="88"/>
                    <a:pt x="239" y="88"/>
                    <a:pt x="239" y="88"/>
                  </a:cubicBezTo>
                  <a:cubicBezTo>
                    <a:pt x="235" y="92"/>
                    <a:pt x="235" y="92"/>
                    <a:pt x="235" y="92"/>
                  </a:cubicBezTo>
                  <a:cubicBezTo>
                    <a:pt x="235" y="92"/>
                    <a:pt x="235" y="92"/>
                    <a:pt x="235" y="92"/>
                  </a:cubicBezTo>
                  <a:cubicBezTo>
                    <a:pt x="235" y="92"/>
                    <a:pt x="243" y="107"/>
                    <a:pt x="249" y="117"/>
                  </a:cubicBezTo>
                  <a:cubicBezTo>
                    <a:pt x="250" y="118"/>
                    <a:pt x="252" y="118"/>
                    <a:pt x="252" y="119"/>
                  </a:cubicBezTo>
                  <a:cubicBezTo>
                    <a:pt x="248" y="111"/>
                    <a:pt x="240" y="96"/>
                    <a:pt x="238" y="92"/>
                  </a:cubicBezTo>
                  <a:cubicBezTo>
                    <a:pt x="243" y="87"/>
                    <a:pt x="243" y="87"/>
                    <a:pt x="243" y="87"/>
                  </a:cubicBezTo>
                  <a:cubicBezTo>
                    <a:pt x="242" y="85"/>
                    <a:pt x="242" y="85"/>
                    <a:pt x="242" y="85"/>
                  </a:cubicBezTo>
                  <a:cubicBezTo>
                    <a:pt x="236" y="86"/>
                    <a:pt x="236" y="86"/>
                    <a:pt x="236" y="86"/>
                  </a:cubicBezTo>
                  <a:cubicBezTo>
                    <a:pt x="237" y="69"/>
                    <a:pt x="237" y="69"/>
                    <a:pt x="237" y="69"/>
                  </a:cubicBezTo>
                  <a:cubicBezTo>
                    <a:pt x="239" y="67"/>
                    <a:pt x="246" y="64"/>
                    <a:pt x="248" y="62"/>
                  </a:cubicBezTo>
                  <a:cubicBezTo>
                    <a:pt x="249" y="62"/>
                    <a:pt x="249" y="62"/>
                    <a:pt x="249" y="62"/>
                  </a:cubicBezTo>
                  <a:cubicBezTo>
                    <a:pt x="249" y="79"/>
                    <a:pt x="249" y="79"/>
                    <a:pt x="249" y="79"/>
                  </a:cubicBezTo>
                  <a:cubicBezTo>
                    <a:pt x="256" y="97"/>
                    <a:pt x="256" y="97"/>
                    <a:pt x="256" y="97"/>
                  </a:cubicBezTo>
                  <a:cubicBezTo>
                    <a:pt x="260" y="78"/>
                    <a:pt x="260" y="78"/>
                    <a:pt x="260" y="78"/>
                  </a:cubicBezTo>
                  <a:cubicBezTo>
                    <a:pt x="258" y="75"/>
                    <a:pt x="258" y="75"/>
                    <a:pt x="258" y="75"/>
                  </a:cubicBezTo>
                  <a:cubicBezTo>
                    <a:pt x="260" y="70"/>
                    <a:pt x="260" y="70"/>
                    <a:pt x="260" y="70"/>
                  </a:cubicBezTo>
                  <a:cubicBezTo>
                    <a:pt x="267" y="70"/>
                    <a:pt x="267" y="70"/>
                    <a:pt x="267" y="70"/>
                  </a:cubicBezTo>
                  <a:cubicBezTo>
                    <a:pt x="270" y="75"/>
                    <a:pt x="270" y="75"/>
                    <a:pt x="270" y="75"/>
                  </a:cubicBezTo>
                  <a:cubicBezTo>
                    <a:pt x="267" y="78"/>
                    <a:pt x="267" y="78"/>
                    <a:pt x="267" y="78"/>
                  </a:cubicBezTo>
                  <a:cubicBezTo>
                    <a:pt x="272" y="97"/>
                    <a:pt x="272" y="97"/>
                    <a:pt x="272" y="97"/>
                  </a:cubicBezTo>
                  <a:cubicBezTo>
                    <a:pt x="278" y="79"/>
                    <a:pt x="278" y="79"/>
                    <a:pt x="278" y="79"/>
                  </a:cubicBezTo>
                  <a:cubicBezTo>
                    <a:pt x="279" y="63"/>
                    <a:pt x="279" y="63"/>
                    <a:pt x="279" y="63"/>
                  </a:cubicBezTo>
                  <a:cubicBezTo>
                    <a:pt x="282" y="65"/>
                    <a:pt x="287" y="67"/>
                    <a:pt x="289" y="69"/>
                  </a:cubicBezTo>
                  <a:cubicBezTo>
                    <a:pt x="289" y="86"/>
                    <a:pt x="289" y="86"/>
                    <a:pt x="289" y="86"/>
                  </a:cubicBezTo>
                  <a:cubicBezTo>
                    <a:pt x="284" y="85"/>
                    <a:pt x="284" y="85"/>
                    <a:pt x="284" y="85"/>
                  </a:cubicBezTo>
                  <a:cubicBezTo>
                    <a:pt x="283" y="87"/>
                    <a:pt x="283" y="87"/>
                    <a:pt x="283" y="87"/>
                  </a:cubicBezTo>
                  <a:cubicBezTo>
                    <a:pt x="288" y="92"/>
                    <a:pt x="288" y="92"/>
                    <a:pt x="288" y="92"/>
                  </a:cubicBezTo>
                  <a:cubicBezTo>
                    <a:pt x="286" y="95"/>
                    <a:pt x="280" y="107"/>
                    <a:pt x="276" y="115"/>
                  </a:cubicBezTo>
                  <a:cubicBezTo>
                    <a:pt x="276" y="115"/>
                    <a:pt x="276" y="115"/>
                    <a:pt x="276" y="115"/>
                  </a:cubicBezTo>
                  <a:cubicBezTo>
                    <a:pt x="276" y="115"/>
                    <a:pt x="276" y="115"/>
                    <a:pt x="276" y="115"/>
                  </a:cubicBezTo>
                  <a:cubicBezTo>
                    <a:pt x="275" y="116"/>
                    <a:pt x="274" y="118"/>
                    <a:pt x="273" y="119"/>
                  </a:cubicBezTo>
                  <a:cubicBezTo>
                    <a:pt x="274" y="118"/>
                    <a:pt x="275" y="118"/>
                    <a:pt x="276" y="117"/>
                  </a:cubicBezTo>
                  <a:cubicBezTo>
                    <a:pt x="282" y="107"/>
                    <a:pt x="290" y="92"/>
                    <a:pt x="290" y="92"/>
                  </a:cubicBezTo>
                  <a:cubicBezTo>
                    <a:pt x="291" y="92"/>
                    <a:pt x="291" y="92"/>
                    <a:pt x="291" y="92"/>
                  </a:cubicBezTo>
                  <a:cubicBezTo>
                    <a:pt x="287" y="88"/>
                    <a:pt x="287" y="88"/>
                    <a:pt x="287" y="88"/>
                  </a:cubicBezTo>
                  <a:cubicBezTo>
                    <a:pt x="292" y="88"/>
                    <a:pt x="292" y="88"/>
                    <a:pt x="292" y="88"/>
                  </a:cubicBezTo>
                  <a:cubicBezTo>
                    <a:pt x="290" y="69"/>
                    <a:pt x="290" y="69"/>
                    <a:pt x="290" y="69"/>
                  </a:cubicBezTo>
                  <a:cubicBezTo>
                    <a:pt x="316" y="79"/>
                    <a:pt x="316" y="79"/>
                    <a:pt x="316" y="79"/>
                  </a:cubicBezTo>
                  <a:cubicBezTo>
                    <a:pt x="322" y="89"/>
                    <a:pt x="322" y="104"/>
                    <a:pt x="322" y="120"/>
                  </a:cubicBezTo>
                  <a:cubicBezTo>
                    <a:pt x="332" y="120"/>
                    <a:pt x="332" y="120"/>
                    <a:pt x="332" y="120"/>
                  </a:cubicBezTo>
                  <a:cubicBezTo>
                    <a:pt x="332" y="139"/>
                    <a:pt x="332" y="139"/>
                    <a:pt x="332" y="139"/>
                  </a:cubicBezTo>
                  <a:cubicBezTo>
                    <a:pt x="332" y="147"/>
                    <a:pt x="332" y="147"/>
                    <a:pt x="332" y="147"/>
                  </a:cubicBezTo>
                  <a:cubicBezTo>
                    <a:pt x="332" y="274"/>
                    <a:pt x="332" y="274"/>
                    <a:pt x="332" y="274"/>
                  </a:cubicBezTo>
                  <a:cubicBezTo>
                    <a:pt x="190" y="274"/>
                    <a:pt x="190" y="274"/>
                    <a:pt x="190" y="274"/>
                  </a:cubicBezTo>
                  <a:cubicBezTo>
                    <a:pt x="190" y="147"/>
                    <a:pt x="190" y="147"/>
                    <a:pt x="190" y="147"/>
                  </a:cubicBezTo>
                  <a:cubicBezTo>
                    <a:pt x="147" y="147"/>
                    <a:pt x="147" y="147"/>
                    <a:pt x="147" y="147"/>
                  </a:cubicBezTo>
                  <a:cubicBezTo>
                    <a:pt x="147" y="124"/>
                    <a:pt x="147" y="124"/>
                    <a:pt x="147" y="124"/>
                  </a:cubicBezTo>
                  <a:cubicBezTo>
                    <a:pt x="133" y="124"/>
                    <a:pt x="120" y="124"/>
                    <a:pt x="106" y="123"/>
                  </a:cubicBezTo>
                  <a:cubicBezTo>
                    <a:pt x="105" y="138"/>
                    <a:pt x="103" y="152"/>
                    <a:pt x="102" y="166"/>
                  </a:cubicBezTo>
                  <a:cubicBezTo>
                    <a:pt x="128" y="168"/>
                    <a:pt x="152" y="175"/>
                    <a:pt x="172" y="189"/>
                  </a:cubicBezTo>
                  <a:cubicBezTo>
                    <a:pt x="158" y="217"/>
                    <a:pt x="144" y="246"/>
                    <a:pt x="131" y="275"/>
                  </a:cubicBezTo>
                  <a:cubicBezTo>
                    <a:pt x="123" y="275"/>
                    <a:pt x="116" y="275"/>
                    <a:pt x="108" y="275"/>
                  </a:cubicBezTo>
                  <a:cubicBezTo>
                    <a:pt x="117" y="250"/>
                    <a:pt x="110" y="228"/>
                    <a:pt x="130" y="204"/>
                  </a:cubicBezTo>
                  <a:cubicBezTo>
                    <a:pt x="125" y="204"/>
                    <a:pt x="119" y="203"/>
                    <a:pt x="113" y="203"/>
                  </a:cubicBezTo>
                  <a:close/>
                  <a:moveTo>
                    <a:pt x="226" y="120"/>
                  </a:moveTo>
                  <a:cubicBezTo>
                    <a:pt x="231" y="120"/>
                    <a:pt x="231" y="120"/>
                    <a:pt x="231" y="120"/>
                  </a:cubicBezTo>
                  <a:cubicBezTo>
                    <a:pt x="227" y="107"/>
                    <a:pt x="227" y="107"/>
                    <a:pt x="227" y="107"/>
                  </a:cubicBezTo>
                  <a:cubicBezTo>
                    <a:pt x="226" y="107"/>
                    <a:pt x="226" y="107"/>
                    <a:pt x="226" y="107"/>
                  </a:cubicBezTo>
                  <a:cubicBezTo>
                    <a:pt x="226" y="120"/>
                    <a:pt x="226" y="120"/>
                    <a:pt x="226" y="120"/>
                  </a:cubicBezTo>
                  <a:close/>
                  <a:moveTo>
                    <a:pt x="296" y="120"/>
                  </a:moveTo>
                  <a:cubicBezTo>
                    <a:pt x="301" y="120"/>
                    <a:pt x="301" y="120"/>
                    <a:pt x="301" y="120"/>
                  </a:cubicBezTo>
                  <a:cubicBezTo>
                    <a:pt x="302" y="107"/>
                    <a:pt x="302" y="107"/>
                    <a:pt x="302" y="107"/>
                  </a:cubicBezTo>
                  <a:cubicBezTo>
                    <a:pt x="300" y="107"/>
                    <a:pt x="300" y="107"/>
                    <a:pt x="300" y="107"/>
                  </a:cubicBezTo>
                  <a:lnTo>
                    <a:pt x="296" y="120"/>
                  </a:lnTo>
                  <a:close/>
                </a:path>
              </a:pathLst>
            </a:custGeom>
            <a:solidFill>
              <a:schemeClr val="bg1"/>
            </a:solidFill>
            <a:ln w="9525">
              <a:noFill/>
              <a:round/>
            </a:ln>
          </p:spPr>
          <p:txBody>
            <a:bodyPr/>
            <a:p>
              <a:endParaRPr lang="zh-CN" altLang="en-US"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nvGrpSpPr>
          <p:cNvPr id="59" name="组合 15"/>
          <p:cNvGrpSpPr/>
          <p:nvPr/>
        </p:nvGrpSpPr>
        <p:grpSpPr bwMode="auto">
          <a:xfrm>
            <a:off x="4083672" y="3202520"/>
            <a:ext cx="1529877" cy="2165349"/>
            <a:chOff x="0" y="0"/>
            <a:chExt cx="1147515" cy="1624019"/>
          </a:xfrm>
        </p:grpSpPr>
        <p:grpSp>
          <p:nvGrpSpPr>
            <p:cNvPr id="60" name="组合 22"/>
            <p:cNvGrpSpPr/>
            <p:nvPr/>
          </p:nvGrpSpPr>
          <p:grpSpPr bwMode="auto">
            <a:xfrm rot="-5400000">
              <a:off x="-238252" y="238252"/>
              <a:ext cx="1624019" cy="1147515"/>
              <a:chOff x="0" y="0"/>
              <a:chExt cx="2070437" cy="1462949"/>
            </a:xfrm>
          </p:grpSpPr>
          <p:sp>
            <p:nvSpPr>
              <p:cNvPr id="26656" name="等腰三角形 6"/>
              <p:cNvSpPr/>
              <p:nvPr/>
            </p:nvSpPr>
            <p:spPr bwMode="auto">
              <a:xfrm>
                <a:off x="10119" y="900432"/>
                <a:ext cx="597048" cy="562517"/>
              </a:xfrm>
              <a:custGeom>
                <a:avLst/>
                <a:gdLst>
                  <a:gd name="T0" fmla="*/ 25306 w 595852"/>
                  <a:gd name="T1" fmla="*/ 449309 h 562574"/>
                  <a:gd name="T2" fmla="*/ 595852 w 595852"/>
                  <a:gd name="T3" fmla="*/ 0 h 562574"/>
                  <a:gd name="T4" fmla="*/ 145089 w 595852"/>
                  <a:gd name="T5" fmla="*/ 516627 h 562574"/>
                  <a:gd name="T6" fmla="*/ 25306 w 595852"/>
                  <a:gd name="T7" fmla="*/ 449309 h 562574"/>
                </a:gdLst>
                <a:ahLst/>
                <a:cxnLst>
                  <a:cxn ang="0">
                    <a:pos x="T0" y="T1"/>
                  </a:cxn>
                  <a:cxn ang="0">
                    <a:pos x="T2" y="T3"/>
                  </a:cxn>
                  <a:cxn ang="0">
                    <a:pos x="T4" y="T5"/>
                  </a:cxn>
                  <a:cxn ang="0">
                    <a:pos x="T6" y="T7"/>
                  </a:cxn>
                </a:cxnLst>
                <a:rect l="0" t="0" r="r" b="b"/>
                <a:pathLst>
                  <a:path w="595852" h="562574">
                    <a:moveTo>
                      <a:pt x="25306" y="449309"/>
                    </a:moveTo>
                    <a:cubicBezTo>
                      <a:pt x="-54198" y="152174"/>
                      <a:pt x="32189" y="76940"/>
                      <a:pt x="595852" y="0"/>
                    </a:cubicBezTo>
                    <a:lnTo>
                      <a:pt x="145089" y="516627"/>
                    </a:lnTo>
                    <a:cubicBezTo>
                      <a:pt x="54671" y="611059"/>
                      <a:pt x="45599" y="545610"/>
                      <a:pt x="25306" y="449309"/>
                    </a:cubicBezTo>
                    <a:close/>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anchor="ctr"/>
              <a:p>
                <a:pPr eaLnBrk="1" hangingPunct="1">
                  <a:buFont typeface="Arial" panose="020B0604020202020204" pitchFamily="34" charset="0"/>
                  <a:buNone/>
                  <a:defRPr/>
                </a:pPr>
                <a:endParaRPr lang="zh-CN" altLang="en-US"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6657" name="右箭头 5"/>
              <p:cNvSpPr/>
              <p:nvPr/>
            </p:nvSpPr>
            <p:spPr bwMode="auto">
              <a:xfrm>
                <a:off x="1" y="1"/>
                <a:ext cx="2070437" cy="1175620"/>
              </a:xfrm>
              <a:custGeom>
                <a:avLst/>
                <a:gdLst>
                  <a:gd name="T0" fmla="*/ 13051 w 2070437"/>
                  <a:gd name="T1" fmla="*/ 1173182 h 1175256"/>
                  <a:gd name="T2" fmla="*/ 42486 w 2070437"/>
                  <a:gd name="T3" fmla="*/ 1015377 h 1175256"/>
                  <a:gd name="T4" fmla="*/ 757739 w 2070437"/>
                  <a:gd name="T5" fmla="*/ 305735 h 1175256"/>
                  <a:gd name="T6" fmla="*/ 1063474 w 2070437"/>
                  <a:gd name="T7" fmla="*/ 196343 h 1175256"/>
                  <a:gd name="T8" fmla="*/ 1482809 w 2070437"/>
                  <a:gd name="T9" fmla="*/ 194963 h 1175256"/>
                  <a:gd name="T10" fmla="*/ 1482809 w 2070437"/>
                  <a:gd name="T11" fmla="*/ 0 h 1175256"/>
                  <a:gd name="T12" fmla="*/ 2070437 w 2070437"/>
                  <a:gd name="T13" fmla="*/ 587628 h 1175256"/>
                  <a:gd name="T14" fmla="*/ 1482809 w 2070437"/>
                  <a:gd name="T15" fmla="*/ 1175256 h 1175256"/>
                  <a:gd name="T16" fmla="*/ 1482809 w 2070437"/>
                  <a:gd name="T17" fmla="*/ 980293 h 1175256"/>
                  <a:gd name="T18" fmla="*/ 575421 w 2070437"/>
                  <a:gd name="T19" fmla="*/ 980293 h 1175256"/>
                  <a:gd name="T20" fmla="*/ 13051 w 2070437"/>
                  <a:gd name="T21" fmla="*/ 1173182 h 1175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70437" h="1175256">
                    <a:moveTo>
                      <a:pt x="13051" y="1173182"/>
                    </a:moveTo>
                    <a:cubicBezTo>
                      <a:pt x="-2844" y="1119414"/>
                      <a:pt x="-14547" y="1071950"/>
                      <a:pt x="42486" y="1015377"/>
                    </a:cubicBezTo>
                    <a:lnTo>
                      <a:pt x="757739" y="305735"/>
                    </a:lnTo>
                    <a:cubicBezTo>
                      <a:pt x="865261" y="182319"/>
                      <a:pt x="897049" y="187928"/>
                      <a:pt x="1063474" y="196343"/>
                    </a:cubicBezTo>
                    <a:lnTo>
                      <a:pt x="1482809" y="194963"/>
                    </a:lnTo>
                    <a:lnTo>
                      <a:pt x="1482809" y="0"/>
                    </a:lnTo>
                    <a:lnTo>
                      <a:pt x="2070437" y="587628"/>
                    </a:lnTo>
                    <a:lnTo>
                      <a:pt x="1482809" y="1175256"/>
                    </a:lnTo>
                    <a:lnTo>
                      <a:pt x="1482809" y="980293"/>
                    </a:lnTo>
                    <a:lnTo>
                      <a:pt x="575421" y="980293"/>
                    </a:lnTo>
                    <a:cubicBezTo>
                      <a:pt x="196758" y="984047"/>
                      <a:pt x="69150" y="967474"/>
                      <a:pt x="13051" y="1173182"/>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anchor="ctr"/>
              <a:p>
                <a:pPr eaLnBrk="1" hangingPunct="1">
                  <a:buFont typeface="Arial" panose="020B0604020202020204" pitchFamily="34" charset="0"/>
                  <a:buNone/>
                  <a:defRPr/>
                </a:pPr>
                <a:endParaRPr lang="zh-CN" altLang="en-US"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sp>
          <p:nvSpPr>
            <p:cNvPr id="20498" name="Freeform 21"/>
            <p:cNvSpPr>
              <a:spLocks noEditPoints="1"/>
            </p:cNvSpPr>
            <p:nvPr/>
          </p:nvSpPr>
          <p:spPr bwMode="auto">
            <a:xfrm>
              <a:off x="296372" y="279498"/>
              <a:ext cx="391200" cy="256623"/>
            </a:xfrm>
            <a:custGeom>
              <a:avLst/>
              <a:gdLst>
                <a:gd name="T0" fmla="*/ 2147483646 w 357"/>
                <a:gd name="T1" fmla="*/ 2147483646 h 234"/>
                <a:gd name="T2" fmla="*/ 2147483646 w 357"/>
                <a:gd name="T3" fmla="*/ 2147483646 h 234"/>
                <a:gd name="T4" fmla="*/ 2147483646 w 357"/>
                <a:gd name="T5" fmla="*/ 2147483646 h 234"/>
                <a:gd name="T6" fmla="*/ 0 w 357"/>
                <a:gd name="T7" fmla="*/ 2147483646 h 234"/>
                <a:gd name="T8" fmla="*/ 2147483646 w 357"/>
                <a:gd name="T9" fmla="*/ 2147483646 h 234"/>
                <a:gd name="T10" fmla="*/ 2147483646 w 357"/>
                <a:gd name="T11" fmla="*/ 2147483646 h 234"/>
                <a:gd name="T12" fmla="*/ 2147483646 w 357"/>
                <a:gd name="T13" fmla="*/ 2147483646 h 234"/>
                <a:gd name="T14" fmla="*/ 2147483646 w 357"/>
                <a:gd name="T15" fmla="*/ 2147483646 h 234"/>
                <a:gd name="T16" fmla="*/ 2147483646 w 357"/>
                <a:gd name="T17" fmla="*/ 2147483646 h 234"/>
                <a:gd name="T18" fmla="*/ 2147483646 w 357"/>
                <a:gd name="T19" fmla="*/ 2147483646 h 234"/>
                <a:gd name="T20" fmla="*/ 2147483646 w 357"/>
                <a:gd name="T21" fmla="*/ 2147483646 h 234"/>
                <a:gd name="T22" fmla="*/ 2147483646 w 357"/>
                <a:gd name="T23" fmla="*/ 0 h 234"/>
                <a:gd name="T24" fmla="*/ 2147483646 w 357"/>
                <a:gd name="T25" fmla="*/ 2147483646 h 234"/>
                <a:gd name="T26" fmla="*/ 2147483646 w 357"/>
                <a:gd name="T27" fmla="*/ 2147483646 h 234"/>
                <a:gd name="T28" fmla="*/ 2147483646 w 357"/>
                <a:gd name="T29" fmla="*/ 2147483646 h 234"/>
                <a:gd name="T30" fmla="*/ 2147483646 w 357"/>
                <a:gd name="T31" fmla="*/ 2147483646 h 234"/>
                <a:gd name="T32" fmla="*/ 2147483646 w 357"/>
                <a:gd name="T33" fmla="*/ 2147483646 h 234"/>
                <a:gd name="T34" fmla="*/ 2147483646 w 357"/>
                <a:gd name="T35" fmla="*/ 2147483646 h 234"/>
                <a:gd name="T36" fmla="*/ 2147483646 w 357"/>
                <a:gd name="T37" fmla="*/ 2147483646 h 234"/>
                <a:gd name="T38" fmla="*/ 2147483646 w 357"/>
                <a:gd name="T39" fmla="*/ 2147483646 h 234"/>
                <a:gd name="T40" fmla="*/ 2147483646 w 357"/>
                <a:gd name="T41" fmla="*/ 2147483646 h 234"/>
                <a:gd name="T42" fmla="*/ 2147483646 w 357"/>
                <a:gd name="T43" fmla="*/ 2147483646 h 234"/>
                <a:gd name="T44" fmla="*/ 2147483646 w 357"/>
                <a:gd name="T45" fmla="*/ 2147483646 h 234"/>
                <a:gd name="T46" fmla="*/ 2147483646 w 357"/>
                <a:gd name="T47" fmla="*/ 2147483646 h 234"/>
                <a:gd name="T48" fmla="*/ 2147483646 w 357"/>
                <a:gd name="T49" fmla="*/ 2147483646 h 234"/>
                <a:gd name="T50" fmla="*/ 2147483646 w 357"/>
                <a:gd name="T51" fmla="*/ 2147483646 h 234"/>
                <a:gd name="T52" fmla="*/ 2147483646 w 357"/>
                <a:gd name="T53" fmla="*/ 2147483646 h 234"/>
                <a:gd name="T54" fmla="*/ 2147483646 w 357"/>
                <a:gd name="T55" fmla="*/ 2147483646 h 234"/>
                <a:gd name="T56" fmla="*/ 2147483646 w 357"/>
                <a:gd name="T57" fmla="*/ 0 h 234"/>
                <a:gd name="T58" fmla="*/ 2147483646 w 357"/>
                <a:gd name="T59" fmla="*/ 2147483646 h 234"/>
                <a:gd name="T60" fmla="*/ 2147483646 w 357"/>
                <a:gd name="T61" fmla="*/ 2147483646 h 234"/>
                <a:gd name="T62" fmla="*/ 2147483646 w 357"/>
                <a:gd name="T63" fmla="*/ 2147483646 h 234"/>
                <a:gd name="T64" fmla="*/ 2147483646 w 357"/>
                <a:gd name="T65" fmla="*/ 2147483646 h 234"/>
                <a:gd name="T66" fmla="*/ 2147483646 w 357"/>
                <a:gd name="T67" fmla="*/ 2147483646 h 23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57" h="234">
                  <a:moveTo>
                    <a:pt x="259" y="196"/>
                  </a:moveTo>
                  <a:cubicBezTo>
                    <a:pt x="228" y="170"/>
                    <a:pt x="228" y="170"/>
                    <a:pt x="228" y="170"/>
                  </a:cubicBezTo>
                  <a:cubicBezTo>
                    <a:pt x="239" y="158"/>
                    <a:pt x="239" y="158"/>
                    <a:pt x="239" y="158"/>
                  </a:cubicBezTo>
                  <a:cubicBezTo>
                    <a:pt x="273" y="180"/>
                    <a:pt x="273" y="180"/>
                    <a:pt x="273" y="180"/>
                  </a:cubicBezTo>
                  <a:cubicBezTo>
                    <a:pt x="269" y="185"/>
                    <a:pt x="264" y="191"/>
                    <a:pt x="259" y="196"/>
                  </a:cubicBezTo>
                  <a:close/>
                  <a:moveTo>
                    <a:pt x="80" y="18"/>
                  </a:moveTo>
                  <a:cubicBezTo>
                    <a:pt x="34" y="5"/>
                    <a:pt x="34" y="5"/>
                    <a:pt x="34" y="5"/>
                  </a:cubicBezTo>
                  <a:cubicBezTo>
                    <a:pt x="0" y="124"/>
                    <a:pt x="0" y="124"/>
                    <a:pt x="0" y="124"/>
                  </a:cubicBezTo>
                  <a:cubicBezTo>
                    <a:pt x="47" y="137"/>
                    <a:pt x="47" y="137"/>
                    <a:pt x="47" y="137"/>
                  </a:cubicBezTo>
                  <a:cubicBezTo>
                    <a:pt x="52" y="118"/>
                    <a:pt x="52" y="118"/>
                    <a:pt x="52" y="118"/>
                  </a:cubicBezTo>
                  <a:cubicBezTo>
                    <a:pt x="78" y="139"/>
                    <a:pt x="78" y="139"/>
                    <a:pt x="78" y="139"/>
                  </a:cubicBezTo>
                  <a:cubicBezTo>
                    <a:pt x="141" y="86"/>
                    <a:pt x="141" y="86"/>
                    <a:pt x="141" y="86"/>
                  </a:cubicBezTo>
                  <a:cubicBezTo>
                    <a:pt x="167" y="77"/>
                    <a:pt x="167" y="77"/>
                    <a:pt x="167" y="77"/>
                  </a:cubicBezTo>
                  <a:cubicBezTo>
                    <a:pt x="208" y="101"/>
                    <a:pt x="208" y="101"/>
                    <a:pt x="208" y="101"/>
                  </a:cubicBezTo>
                  <a:cubicBezTo>
                    <a:pt x="221" y="90"/>
                    <a:pt x="221" y="90"/>
                    <a:pt x="221" y="90"/>
                  </a:cubicBezTo>
                  <a:cubicBezTo>
                    <a:pt x="195" y="44"/>
                    <a:pt x="195" y="44"/>
                    <a:pt x="195" y="44"/>
                  </a:cubicBezTo>
                  <a:cubicBezTo>
                    <a:pt x="135" y="41"/>
                    <a:pt x="135" y="41"/>
                    <a:pt x="135" y="41"/>
                  </a:cubicBezTo>
                  <a:cubicBezTo>
                    <a:pt x="90" y="48"/>
                    <a:pt x="90" y="48"/>
                    <a:pt x="90" y="48"/>
                  </a:cubicBezTo>
                  <a:cubicBezTo>
                    <a:pt x="85" y="46"/>
                    <a:pt x="85" y="46"/>
                    <a:pt x="85" y="46"/>
                  </a:cubicBezTo>
                  <a:cubicBezTo>
                    <a:pt x="69" y="76"/>
                    <a:pt x="69" y="76"/>
                    <a:pt x="69" y="76"/>
                  </a:cubicBezTo>
                  <a:cubicBezTo>
                    <a:pt x="64" y="74"/>
                    <a:pt x="64" y="74"/>
                    <a:pt x="64" y="74"/>
                  </a:cubicBezTo>
                  <a:cubicBezTo>
                    <a:pt x="75" y="38"/>
                    <a:pt x="75" y="38"/>
                    <a:pt x="75" y="38"/>
                  </a:cubicBezTo>
                  <a:cubicBezTo>
                    <a:pt x="80" y="18"/>
                    <a:pt x="80" y="18"/>
                    <a:pt x="80" y="18"/>
                  </a:cubicBezTo>
                  <a:close/>
                  <a:moveTo>
                    <a:pt x="280" y="0"/>
                  </a:moveTo>
                  <a:cubicBezTo>
                    <a:pt x="243" y="30"/>
                    <a:pt x="243" y="30"/>
                    <a:pt x="243" y="30"/>
                  </a:cubicBezTo>
                  <a:cubicBezTo>
                    <a:pt x="249" y="38"/>
                    <a:pt x="249" y="38"/>
                    <a:pt x="249" y="38"/>
                  </a:cubicBezTo>
                  <a:cubicBezTo>
                    <a:pt x="249" y="38"/>
                    <a:pt x="249" y="38"/>
                    <a:pt x="249" y="38"/>
                  </a:cubicBezTo>
                  <a:cubicBezTo>
                    <a:pt x="279" y="75"/>
                    <a:pt x="279" y="75"/>
                    <a:pt x="279" y="75"/>
                  </a:cubicBezTo>
                  <a:cubicBezTo>
                    <a:pt x="274" y="79"/>
                    <a:pt x="274" y="79"/>
                    <a:pt x="274" y="79"/>
                  </a:cubicBezTo>
                  <a:cubicBezTo>
                    <a:pt x="233" y="42"/>
                    <a:pt x="233" y="42"/>
                    <a:pt x="233" y="42"/>
                  </a:cubicBezTo>
                  <a:cubicBezTo>
                    <a:pt x="226" y="44"/>
                    <a:pt x="219" y="48"/>
                    <a:pt x="210" y="52"/>
                  </a:cubicBezTo>
                  <a:cubicBezTo>
                    <a:pt x="234" y="89"/>
                    <a:pt x="234" y="89"/>
                    <a:pt x="234" y="89"/>
                  </a:cubicBezTo>
                  <a:cubicBezTo>
                    <a:pt x="210" y="109"/>
                    <a:pt x="210" y="109"/>
                    <a:pt x="210" y="109"/>
                  </a:cubicBezTo>
                  <a:cubicBezTo>
                    <a:pt x="167" y="85"/>
                    <a:pt x="167" y="85"/>
                    <a:pt x="167" y="85"/>
                  </a:cubicBezTo>
                  <a:cubicBezTo>
                    <a:pt x="151" y="90"/>
                    <a:pt x="151" y="90"/>
                    <a:pt x="151" y="90"/>
                  </a:cubicBezTo>
                  <a:cubicBezTo>
                    <a:pt x="121" y="112"/>
                    <a:pt x="92" y="137"/>
                    <a:pt x="69" y="160"/>
                  </a:cubicBezTo>
                  <a:cubicBezTo>
                    <a:pt x="71" y="170"/>
                    <a:pt x="78" y="177"/>
                    <a:pt x="90" y="181"/>
                  </a:cubicBezTo>
                  <a:cubicBezTo>
                    <a:pt x="103" y="169"/>
                    <a:pt x="127" y="150"/>
                    <a:pt x="141" y="139"/>
                  </a:cubicBezTo>
                  <a:cubicBezTo>
                    <a:pt x="143" y="145"/>
                    <a:pt x="143" y="145"/>
                    <a:pt x="143" y="145"/>
                  </a:cubicBezTo>
                  <a:cubicBezTo>
                    <a:pt x="129" y="158"/>
                    <a:pt x="108" y="175"/>
                    <a:pt x="96" y="192"/>
                  </a:cubicBezTo>
                  <a:cubicBezTo>
                    <a:pt x="118" y="210"/>
                    <a:pt x="118" y="210"/>
                    <a:pt x="118" y="210"/>
                  </a:cubicBezTo>
                  <a:cubicBezTo>
                    <a:pt x="128" y="207"/>
                    <a:pt x="143" y="192"/>
                    <a:pt x="158" y="178"/>
                  </a:cubicBezTo>
                  <a:cubicBezTo>
                    <a:pt x="161" y="181"/>
                    <a:pt x="161" y="181"/>
                    <a:pt x="161" y="181"/>
                  </a:cubicBezTo>
                  <a:cubicBezTo>
                    <a:pt x="157" y="187"/>
                    <a:pt x="140" y="206"/>
                    <a:pt x="139" y="214"/>
                  </a:cubicBezTo>
                  <a:cubicBezTo>
                    <a:pt x="145" y="217"/>
                    <a:pt x="152" y="221"/>
                    <a:pt x="158" y="225"/>
                  </a:cubicBezTo>
                  <a:cubicBezTo>
                    <a:pt x="167" y="219"/>
                    <a:pt x="186" y="201"/>
                    <a:pt x="193" y="193"/>
                  </a:cubicBezTo>
                  <a:cubicBezTo>
                    <a:pt x="196" y="195"/>
                    <a:pt x="196" y="195"/>
                    <a:pt x="196" y="195"/>
                  </a:cubicBezTo>
                  <a:cubicBezTo>
                    <a:pt x="194" y="199"/>
                    <a:pt x="186" y="211"/>
                    <a:pt x="185" y="222"/>
                  </a:cubicBezTo>
                  <a:cubicBezTo>
                    <a:pt x="191" y="226"/>
                    <a:pt x="198" y="230"/>
                    <a:pt x="204" y="234"/>
                  </a:cubicBezTo>
                  <a:cubicBezTo>
                    <a:pt x="211" y="229"/>
                    <a:pt x="218" y="223"/>
                    <a:pt x="223" y="217"/>
                  </a:cubicBezTo>
                  <a:cubicBezTo>
                    <a:pt x="227" y="213"/>
                    <a:pt x="227" y="213"/>
                    <a:pt x="227" y="213"/>
                  </a:cubicBezTo>
                  <a:cubicBezTo>
                    <a:pt x="212" y="188"/>
                    <a:pt x="212" y="188"/>
                    <a:pt x="212" y="188"/>
                  </a:cubicBezTo>
                  <a:cubicBezTo>
                    <a:pt x="217" y="169"/>
                    <a:pt x="240" y="147"/>
                    <a:pt x="258" y="139"/>
                  </a:cubicBezTo>
                  <a:cubicBezTo>
                    <a:pt x="285" y="144"/>
                    <a:pt x="285" y="144"/>
                    <a:pt x="285" y="144"/>
                  </a:cubicBezTo>
                  <a:cubicBezTo>
                    <a:pt x="310" y="114"/>
                    <a:pt x="310" y="114"/>
                    <a:pt x="310" y="114"/>
                  </a:cubicBezTo>
                  <a:cubicBezTo>
                    <a:pt x="320" y="126"/>
                    <a:pt x="320" y="126"/>
                    <a:pt x="320" y="126"/>
                  </a:cubicBezTo>
                  <a:cubicBezTo>
                    <a:pt x="357" y="96"/>
                    <a:pt x="357" y="96"/>
                    <a:pt x="357" y="96"/>
                  </a:cubicBezTo>
                  <a:cubicBezTo>
                    <a:pt x="280" y="0"/>
                    <a:pt x="280" y="0"/>
                    <a:pt x="280" y="0"/>
                  </a:cubicBezTo>
                  <a:close/>
                  <a:moveTo>
                    <a:pt x="291" y="151"/>
                  </a:moveTo>
                  <a:cubicBezTo>
                    <a:pt x="260" y="146"/>
                    <a:pt x="260" y="146"/>
                    <a:pt x="260" y="146"/>
                  </a:cubicBezTo>
                  <a:cubicBezTo>
                    <a:pt x="253" y="155"/>
                    <a:pt x="253" y="155"/>
                    <a:pt x="253" y="155"/>
                  </a:cubicBezTo>
                  <a:cubicBezTo>
                    <a:pt x="279" y="172"/>
                    <a:pt x="279" y="172"/>
                    <a:pt x="279" y="172"/>
                  </a:cubicBezTo>
                  <a:cubicBezTo>
                    <a:pt x="283" y="165"/>
                    <a:pt x="287" y="158"/>
                    <a:pt x="291" y="151"/>
                  </a:cubicBezTo>
                  <a:close/>
                  <a:moveTo>
                    <a:pt x="236" y="218"/>
                  </a:moveTo>
                  <a:cubicBezTo>
                    <a:pt x="242" y="213"/>
                    <a:pt x="248" y="207"/>
                    <a:pt x="254" y="201"/>
                  </a:cubicBezTo>
                  <a:cubicBezTo>
                    <a:pt x="229" y="183"/>
                    <a:pt x="229" y="183"/>
                    <a:pt x="229" y="183"/>
                  </a:cubicBezTo>
                  <a:cubicBezTo>
                    <a:pt x="220" y="190"/>
                    <a:pt x="220" y="190"/>
                    <a:pt x="220" y="190"/>
                  </a:cubicBezTo>
                  <a:lnTo>
                    <a:pt x="236" y="218"/>
                  </a:lnTo>
                  <a:close/>
                </a:path>
              </a:pathLst>
            </a:custGeom>
            <a:solidFill>
              <a:schemeClr val="bg1"/>
            </a:solidFill>
            <a:ln w="9525">
              <a:noFill/>
              <a:round/>
            </a:ln>
          </p:spPr>
          <p:txBody>
            <a:bodyPr/>
            <a:p>
              <a:endParaRPr lang="zh-CN" altLang="en-US"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sp>
        <p:nvSpPr>
          <p:cNvPr id="26659" name="TextBox 37"/>
          <p:cNvSpPr txBox="1">
            <a:spLocks noChangeArrowheads="1"/>
          </p:cNvSpPr>
          <p:nvPr/>
        </p:nvSpPr>
        <p:spPr bwMode="auto">
          <a:xfrm>
            <a:off x="717097" y="2106085"/>
            <a:ext cx="1808480" cy="337185"/>
          </a:xfrm>
          <a:prstGeom prst="rect">
            <a:avLst/>
          </a:prstGeom>
          <a:noFill/>
          <a:ln w="9525">
            <a:noFill/>
            <a:miter lim="800000"/>
          </a:ln>
        </p:spPr>
        <p:txBody>
          <a:bodyPr wrap="square">
            <a:spAutoFit/>
          </a:bodyPr>
          <a:p>
            <a:r>
              <a:rPr lang="zh-CN" altLang="en-US" sz="1600" dirty="0">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（一）激励作用</a:t>
            </a:r>
            <a:endParaRPr lang="zh-CN" altLang="en-US" sz="1600" dirty="0">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6661" name="TextBox 39"/>
          <p:cNvSpPr txBox="1">
            <a:spLocks noChangeArrowheads="1"/>
          </p:cNvSpPr>
          <p:nvPr/>
        </p:nvSpPr>
        <p:spPr bwMode="auto">
          <a:xfrm>
            <a:off x="717097" y="3966635"/>
            <a:ext cx="1808480" cy="337185"/>
          </a:xfrm>
          <a:prstGeom prst="rect">
            <a:avLst/>
          </a:prstGeom>
          <a:noFill/>
          <a:ln w="9525">
            <a:noFill/>
            <a:miter lim="800000"/>
          </a:ln>
        </p:spPr>
        <p:txBody>
          <a:bodyPr wrap="square">
            <a:spAutoFit/>
          </a:bodyPr>
          <a:p>
            <a:r>
              <a:rPr lang="zh-CN" altLang="en-US" sz="1600" dirty="0">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（四）协调作用</a:t>
            </a:r>
            <a:endParaRPr lang="zh-CN" altLang="en-US" sz="1600" dirty="0">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6662" name="矩形 1"/>
          <p:cNvSpPr>
            <a:spLocks noChangeArrowheads="1"/>
          </p:cNvSpPr>
          <p:nvPr/>
        </p:nvSpPr>
        <p:spPr bwMode="auto">
          <a:xfrm>
            <a:off x="717093" y="4305302"/>
            <a:ext cx="3269243" cy="953135"/>
          </a:xfrm>
          <a:prstGeom prst="rect">
            <a:avLst/>
          </a:prstGeom>
          <a:noFill/>
          <a:ln w="9525">
            <a:noFill/>
            <a:miter lim="800000"/>
          </a:ln>
        </p:spPr>
        <p:txBody>
          <a:bodyPr wrap="square">
            <a:spAutoFit/>
          </a:bodyPr>
          <a:p>
            <a:pPr algn="just" eaLnBrk="1" hangingPunct="1">
              <a:buFont typeface="Arial" panose="020B0604020202020204" pitchFamily="34" charset="0"/>
              <a:buNone/>
            </a:pPr>
            <a:r>
              <a:rPr lang="zh-CN" altLang="en-US" sz="1400">
                <a:solidFill>
                  <a:schemeClr val="tx1">
                    <a:lumMod val="50000"/>
                    <a:lumOff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创业文化能协调员工与员工、员工与企业、企业与企业、企业和社会的关系，使企业内部关系融洽、企业与社会和谐一致。</a:t>
            </a:r>
            <a:endParaRPr lang="zh-CN" altLang="en-US" sz="1400">
              <a:solidFill>
                <a:schemeClr val="tx1">
                  <a:lumMod val="50000"/>
                  <a:lumOff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6663" name="TextBox 41"/>
          <p:cNvSpPr txBox="1">
            <a:spLocks noChangeArrowheads="1"/>
          </p:cNvSpPr>
          <p:nvPr/>
        </p:nvSpPr>
        <p:spPr bwMode="auto">
          <a:xfrm>
            <a:off x="8201435" y="2106085"/>
            <a:ext cx="1808480" cy="337185"/>
          </a:xfrm>
          <a:prstGeom prst="rect">
            <a:avLst/>
          </a:prstGeom>
          <a:noFill/>
          <a:ln w="9525">
            <a:noFill/>
            <a:miter lim="800000"/>
          </a:ln>
        </p:spPr>
        <p:txBody>
          <a:bodyPr wrap="square">
            <a:spAutoFit/>
          </a:bodyPr>
          <a:p>
            <a:r>
              <a:rPr lang="zh-CN" altLang="en-US" sz="1600" dirty="0">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（二）导向作用</a:t>
            </a:r>
            <a:endParaRPr lang="zh-CN" altLang="en-US" sz="1600" dirty="0">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6665" name="TextBox 47"/>
          <p:cNvSpPr txBox="1">
            <a:spLocks noChangeArrowheads="1"/>
          </p:cNvSpPr>
          <p:nvPr/>
        </p:nvSpPr>
        <p:spPr bwMode="auto">
          <a:xfrm>
            <a:off x="8201435" y="4150785"/>
            <a:ext cx="1808480" cy="337185"/>
          </a:xfrm>
          <a:prstGeom prst="rect">
            <a:avLst/>
          </a:prstGeom>
          <a:noFill/>
          <a:ln w="9525">
            <a:noFill/>
            <a:miter lim="800000"/>
          </a:ln>
        </p:spPr>
        <p:txBody>
          <a:bodyPr wrap="square">
            <a:spAutoFit/>
          </a:bodyPr>
          <a:p>
            <a:r>
              <a:rPr lang="zh-CN" altLang="en-US" sz="1600" dirty="0">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（三）凝聚作用</a:t>
            </a:r>
            <a:endParaRPr lang="zh-CN" altLang="en-US" sz="1600" dirty="0">
              <a:solidFill>
                <a:schemeClr val="tx1">
                  <a:lumMod val="75000"/>
                  <a:lumOff val="25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6666" name="矩形 1"/>
          <p:cNvSpPr>
            <a:spLocks noChangeArrowheads="1"/>
          </p:cNvSpPr>
          <p:nvPr/>
        </p:nvSpPr>
        <p:spPr bwMode="auto">
          <a:xfrm>
            <a:off x="8201436" y="4489453"/>
            <a:ext cx="3269240" cy="737235"/>
          </a:xfrm>
          <a:prstGeom prst="rect">
            <a:avLst/>
          </a:prstGeom>
          <a:noFill/>
          <a:ln w="9525">
            <a:noFill/>
            <a:miter lim="800000"/>
          </a:ln>
        </p:spPr>
        <p:txBody>
          <a:bodyPr wrap="square">
            <a:spAutoFit/>
          </a:bodyPr>
          <a:p>
            <a:pPr algn="just" eaLnBrk="1" hangingPunct="1">
              <a:buFont typeface="Arial" panose="020B0604020202020204" pitchFamily="34" charset="0"/>
              <a:buNone/>
            </a:pPr>
            <a:r>
              <a:rPr lang="zh-CN" altLang="en-US" sz="1400">
                <a:solidFill>
                  <a:schemeClr val="tx1">
                    <a:lumMod val="50000"/>
                    <a:lumOff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创业文化具有同化、规范和融合作用，成员能得到感召和同化，可以让各种层级人员为共同的目标打拼和贡献力量。</a:t>
            </a:r>
            <a:endParaRPr lang="zh-CN" altLang="en-US" sz="1400">
              <a:solidFill>
                <a:schemeClr val="tx1">
                  <a:lumMod val="50000"/>
                  <a:lumOff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8" name="文本框 17"/>
          <p:cNvSpPr txBox="1"/>
          <p:nvPr/>
        </p:nvSpPr>
        <p:spPr>
          <a:xfrm>
            <a:off x="1094105" y="404495"/>
            <a:ext cx="4614545"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创业文化的结构层次</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 name="文本框 3"/>
          <p:cNvSpPr txBox="1"/>
          <p:nvPr/>
        </p:nvSpPr>
        <p:spPr>
          <a:xfrm>
            <a:off x="1094105" y="1196975"/>
            <a:ext cx="8973820" cy="368300"/>
          </a:xfrm>
          <a:prstGeom prst="rect">
            <a:avLst/>
          </a:prstGeom>
          <a:noFill/>
        </p:spPr>
        <p:txBody>
          <a:bodyPr wrap="square" rtlCol="0" anchor="t">
            <a:spAutoFit/>
          </a:bodyPr>
          <a:p>
            <a:r>
              <a:rPr lang="zh-CN" altLang="en-US"/>
              <a:t>创业文化在促进人们创新创业方面有着深刻的影响，其作用概括而言主要包括以下几点。</a:t>
            </a:r>
            <a:endParaRPr lang="zh-CN" altLang="en-US"/>
          </a:p>
        </p:txBody>
      </p:sp>
      <p:sp>
        <p:nvSpPr>
          <p:cNvPr id="5" name="矩形 1"/>
          <p:cNvSpPr>
            <a:spLocks noChangeArrowheads="1"/>
          </p:cNvSpPr>
          <p:nvPr/>
        </p:nvSpPr>
        <p:spPr bwMode="auto">
          <a:xfrm>
            <a:off x="717728" y="2444119"/>
            <a:ext cx="3269243" cy="1168400"/>
          </a:xfrm>
          <a:prstGeom prst="rect">
            <a:avLst/>
          </a:prstGeom>
          <a:noFill/>
          <a:ln w="9525">
            <a:noFill/>
            <a:miter lim="800000"/>
          </a:ln>
        </p:spPr>
        <p:txBody>
          <a:bodyPr wrap="square">
            <a:spAutoFit/>
          </a:bodyPr>
          <a:p>
            <a:pPr algn="just" eaLnBrk="1" hangingPunct="1">
              <a:buFont typeface="Arial" panose="020B0604020202020204" pitchFamily="34" charset="0"/>
              <a:buNone/>
            </a:pPr>
            <a:r>
              <a:rPr lang="zh-CN" altLang="en-US" sz="1400" dirty="0">
                <a:solidFill>
                  <a:schemeClr val="tx1">
                    <a:lumMod val="50000"/>
                    <a:lumOff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通过创造良好的发展环境，加快创业文化建设，能促进企业持续发展，并在竞争中长期立于不败之地。在这种环境中的员工身心被激励，从而能做到创业观念和行为不断更新。</a:t>
            </a:r>
            <a:endParaRPr lang="zh-CN" altLang="en-US" sz="1400" dirty="0">
              <a:solidFill>
                <a:schemeClr val="tx1">
                  <a:lumMod val="50000"/>
                  <a:lumOff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 name="矩形 1"/>
          <p:cNvSpPr>
            <a:spLocks noChangeArrowheads="1"/>
          </p:cNvSpPr>
          <p:nvPr/>
        </p:nvSpPr>
        <p:spPr bwMode="auto">
          <a:xfrm>
            <a:off x="8202071" y="2444119"/>
            <a:ext cx="3269240" cy="1383665"/>
          </a:xfrm>
          <a:prstGeom prst="rect">
            <a:avLst/>
          </a:prstGeom>
          <a:noFill/>
          <a:ln w="9525">
            <a:noFill/>
            <a:miter lim="800000"/>
          </a:ln>
        </p:spPr>
        <p:txBody>
          <a:bodyPr wrap="square">
            <a:spAutoFit/>
          </a:bodyPr>
          <a:p>
            <a:pPr algn="just" eaLnBrk="1" hangingPunct="1">
              <a:buFont typeface="Arial" panose="020B0604020202020204" pitchFamily="34" charset="0"/>
              <a:buNone/>
            </a:pPr>
            <a:r>
              <a:rPr lang="zh-CN" altLang="en-US" sz="1400">
                <a:solidFill>
                  <a:schemeClr val="tx1">
                    <a:lumMod val="50000"/>
                    <a:lumOff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创业文化作为一种价值观，能引导人们所追求的目标，并规范人们的追求行为。这种追求目标在相当大程度上指引着企业的经营理念和发展思路，并约束企业的经营行为，对企业可持续发展起着相当重要的作用。</a:t>
            </a:r>
            <a:endParaRPr lang="zh-CN" altLang="en-US" sz="1400">
              <a:solidFill>
                <a:schemeClr val="tx1">
                  <a:lumMod val="50000"/>
                  <a:lumOff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55"/>
                                        </p:tgtEl>
                                        <p:attrNameLst>
                                          <p:attrName>style.visibility</p:attrName>
                                        </p:attrNameLst>
                                      </p:cBhvr>
                                      <p:to>
                                        <p:strVal val="visible"/>
                                      </p:to>
                                    </p:set>
                                    <p:anim calcmode="lin" valueType="num">
                                      <p:cBhvr additive="base">
                                        <p:cTn id="11" dur="500" fill="hold"/>
                                        <p:tgtEl>
                                          <p:spTgt spid="55"/>
                                        </p:tgtEl>
                                        <p:attrNameLst>
                                          <p:attrName>ppt_x</p:attrName>
                                        </p:attrNameLst>
                                      </p:cBhvr>
                                      <p:tavLst>
                                        <p:tav tm="0">
                                          <p:val>
                                            <p:strVal val="#ppt_x"/>
                                          </p:val>
                                        </p:tav>
                                        <p:tav tm="100000">
                                          <p:val>
                                            <p:strVal val="#ppt_x"/>
                                          </p:val>
                                        </p:tav>
                                      </p:tavLst>
                                    </p:anim>
                                    <p:anim calcmode="lin" valueType="num">
                                      <p:cBhvr additive="base">
                                        <p:cTn id="12" dur="500" fill="hold"/>
                                        <p:tgtEl>
                                          <p:spTgt spid="55"/>
                                        </p:tgtEl>
                                        <p:attrNameLst>
                                          <p:attrName>ppt_y</p:attrName>
                                        </p:attrNameLst>
                                      </p:cBhvr>
                                      <p:tavLst>
                                        <p:tav tm="0">
                                          <p:val>
                                            <p:strVal val="0-#ppt_h/2"/>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57"/>
                                        </p:tgtEl>
                                        <p:attrNameLst>
                                          <p:attrName>style.visibility</p:attrName>
                                        </p:attrNameLst>
                                      </p:cBhvr>
                                      <p:to>
                                        <p:strVal val="visible"/>
                                      </p:to>
                                    </p:set>
                                    <p:anim calcmode="lin" valueType="num">
                                      <p:cBhvr additive="base">
                                        <p:cTn id="15" dur="500" fill="hold"/>
                                        <p:tgtEl>
                                          <p:spTgt spid="57"/>
                                        </p:tgtEl>
                                        <p:attrNameLst>
                                          <p:attrName>ppt_x</p:attrName>
                                        </p:attrNameLst>
                                      </p:cBhvr>
                                      <p:tavLst>
                                        <p:tav tm="0">
                                          <p:val>
                                            <p:strVal val="1+#ppt_w/2"/>
                                          </p:val>
                                        </p:tav>
                                        <p:tav tm="100000">
                                          <p:val>
                                            <p:strVal val="#ppt_x"/>
                                          </p:val>
                                        </p:tav>
                                      </p:tavLst>
                                    </p:anim>
                                    <p:anim calcmode="lin" valueType="num">
                                      <p:cBhvr additive="base">
                                        <p:cTn id="16" dur="500" fill="hold"/>
                                        <p:tgtEl>
                                          <p:spTgt spid="57"/>
                                        </p:tgtEl>
                                        <p:attrNameLst>
                                          <p:attrName>ppt_y</p:attrName>
                                        </p:attrNameLst>
                                      </p:cBhvr>
                                      <p:tavLst>
                                        <p:tav tm="0">
                                          <p:val>
                                            <p:strVal val="#ppt_y"/>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59"/>
                                        </p:tgtEl>
                                        <p:attrNameLst>
                                          <p:attrName>style.visibility</p:attrName>
                                        </p:attrNameLst>
                                      </p:cBhvr>
                                      <p:to>
                                        <p:strVal val="visible"/>
                                      </p:to>
                                    </p:set>
                                    <p:anim calcmode="lin" valueType="num">
                                      <p:cBhvr additive="base">
                                        <p:cTn id="19" dur="500" fill="hold"/>
                                        <p:tgtEl>
                                          <p:spTgt spid="59"/>
                                        </p:tgtEl>
                                        <p:attrNameLst>
                                          <p:attrName>ppt_x</p:attrName>
                                        </p:attrNameLst>
                                      </p:cBhvr>
                                      <p:tavLst>
                                        <p:tav tm="0">
                                          <p:val>
                                            <p:strVal val="#ppt_x"/>
                                          </p:val>
                                        </p:tav>
                                        <p:tav tm="100000">
                                          <p:val>
                                            <p:strVal val="#ppt_x"/>
                                          </p:val>
                                        </p:tav>
                                      </p:tavLst>
                                    </p:anim>
                                    <p:anim calcmode="lin" valueType="num">
                                      <p:cBhvr additive="base">
                                        <p:cTn id="20" dur="500" fill="hold"/>
                                        <p:tgtEl>
                                          <p:spTgt spid="59"/>
                                        </p:tgtEl>
                                        <p:attrNameLst>
                                          <p:attrName>ppt_y</p:attrName>
                                        </p:attrNameLst>
                                      </p:cBhvr>
                                      <p:tavLst>
                                        <p:tav tm="0">
                                          <p:val>
                                            <p:strVal val="1+#ppt_h/2"/>
                                          </p:val>
                                        </p:tav>
                                        <p:tav tm="100000">
                                          <p:val>
                                            <p:strVal val="#ppt_y"/>
                                          </p:val>
                                        </p:tav>
                                      </p:tavLst>
                                    </p:anim>
                                  </p:childTnLst>
                                </p:cTn>
                              </p:par>
                              <p:par>
                                <p:cTn id="21" presetID="6" presetClass="entr" presetSubtype="32" fill="hold" grpId="0" nodeType="withEffect">
                                  <p:stCondLst>
                                    <p:cond delay="0"/>
                                  </p:stCondLst>
                                  <p:childTnLst>
                                    <p:set>
                                      <p:cBhvr>
                                        <p:cTn id="22" dur="1" fill="hold">
                                          <p:stCondLst>
                                            <p:cond delay="0"/>
                                          </p:stCondLst>
                                        </p:cTn>
                                        <p:tgtEl>
                                          <p:spTgt spid="26626"/>
                                        </p:tgtEl>
                                        <p:attrNameLst>
                                          <p:attrName>style.visibility</p:attrName>
                                        </p:attrNameLst>
                                      </p:cBhvr>
                                      <p:to>
                                        <p:strVal val="visible"/>
                                      </p:to>
                                    </p:set>
                                    <p:animEffect transition="in" filter="circle(out)">
                                      <p:cBhvr>
                                        <p:cTn id="23" dur="500"/>
                                        <p:tgtEl>
                                          <p:spTgt spid="26626"/>
                                        </p:tgtEl>
                                      </p:cBhvr>
                                    </p:animEffect>
                                  </p:childTnLst>
                                </p:cTn>
                              </p:par>
                            </p:childTnLst>
                          </p:cTn>
                        </p:par>
                        <p:par>
                          <p:cTn id="24" fill="hold">
                            <p:stCondLst>
                              <p:cond delay="500"/>
                            </p:stCondLst>
                            <p:childTnLst>
                              <p:par>
                                <p:cTn id="25" presetID="2" presetClass="entr" presetSubtype="8" fill="hold" grpId="0" nodeType="afterEffect">
                                  <p:stCondLst>
                                    <p:cond delay="0"/>
                                  </p:stCondLst>
                                  <p:childTnLst>
                                    <p:set>
                                      <p:cBhvr>
                                        <p:cTn id="26" dur="1" fill="hold">
                                          <p:stCondLst>
                                            <p:cond delay="0"/>
                                          </p:stCondLst>
                                        </p:cTn>
                                        <p:tgtEl>
                                          <p:spTgt spid="26659"/>
                                        </p:tgtEl>
                                        <p:attrNameLst>
                                          <p:attrName>style.visibility</p:attrName>
                                        </p:attrNameLst>
                                      </p:cBhvr>
                                      <p:to>
                                        <p:strVal val="visible"/>
                                      </p:to>
                                    </p:set>
                                    <p:anim calcmode="lin" valueType="num">
                                      <p:cBhvr additive="base">
                                        <p:cTn id="27" dur="500" fill="hold"/>
                                        <p:tgtEl>
                                          <p:spTgt spid="26659"/>
                                        </p:tgtEl>
                                        <p:attrNameLst>
                                          <p:attrName>ppt_x</p:attrName>
                                        </p:attrNameLst>
                                      </p:cBhvr>
                                      <p:tavLst>
                                        <p:tav tm="0">
                                          <p:val>
                                            <p:strVal val="0-#ppt_w/2"/>
                                          </p:val>
                                        </p:tav>
                                        <p:tav tm="100000">
                                          <p:val>
                                            <p:strVal val="#ppt_x"/>
                                          </p:val>
                                        </p:tav>
                                      </p:tavLst>
                                    </p:anim>
                                    <p:anim calcmode="lin" valueType="num">
                                      <p:cBhvr additive="base">
                                        <p:cTn id="28" dur="500" fill="hold"/>
                                        <p:tgtEl>
                                          <p:spTgt spid="26659"/>
                                        </p:tgtEl>
                                        <p:attrNameLst>
                                          <p:attrName>ppt_y</p:attrName>
                                        </p:attrNameLst>
                                      </p:cBhvr>
                                      <p:tavLst>
                                        <p:tav tm="0">
                                          <p:val>
                                            <p:strVal val="#ppt_y"/>
                                          </p:val>
                                        </p:tav>
                                        <p:tav tm="100000">
                                          <p:val>
                                            <p:strVal val="#ppt_y"/>
                                          </p:val>
                                        </p:tav>
                                      </p:tavLst>
                                    </p:anim>
                                  </p:childTnLst>
                                </p:cTn>
                              </p:par>
                            </p:childTnLst>
                          </p:cTn>
                        </p:par>
                        <p:par>
                          <p:cTn id="29" fill="hold">
                            <p:stCondLst>
                              <p:cond delay="1000"/>
                            </p:stCondLst>
                            <p:childTnLst>
                              <p:par>
                                <p:cTn id="30" presetID="2" presetClass="entr" presetSubtype="8" fill="hold" grpId="0" nodeType="afterEffect">
                                  <p:stCondLst>
                                    <p:cond delay="0"/>
                                  </p:stCondLst>
                                  <p:childTnLst>
                                    <p:set>
                                      <p:cBhvr>
                                        <p:cTn id="31" dur="1" fill="hold">
                                          <p:stCondLst>
                                            <p:cond delay="0"/>
                                          </p:stCondLst>
                                        </p:cTn>
                                        <p:tgtEl>
                                          <p:spTgt spid="26661"/>
                                        </p:tgtEl>
                                        <p:attrNameLst>
                                          <p:attrName>style.visibility</p:attrName>
                                        </p:attrNameLst>
                                      </p:cBhvr>
                                      <p:to>
                                        <p:strVal val="visible"/>
                                      </p:to>
                                    </p:set>
                                    <p:anim calcmode="lin" valueType="num">
                                      <p:cBhvr additive="base">
                                        <p:cTn id="32" dur="500" fill="hold"/>
                                        <p:tgtEl>
                                          <p:spTgt spid="26661"/>
                                        </p:tgtEl>
                                        <p:attrNameLst>
                                          <p:attrName>ppt_x</p:attrName>
                                        </p:attrNameLst>
                                      </p:cBhvr>
                                      <p:tavLst>
                                        <p:tav tm="0">
                                          <p:val>
                                            <p:strVal val="0-#ppt_w/2"/>
                                          </p:val>
                                        </p:tav>
                                        <p:tav tm="100000">
                                          <p:val>
                                            <p:strVal val="#ppt_x"/>
                                          </p:val>
                                        </p:tav>
                                      </p:tavLst>
                                    </p:anim>
                                    <p:anim calcmode="lin" valueType="num">
                                      <p:cBhvr additive="base">
                                        <p:cTn id="33" dur="500" fill="hold"/>
                                        <p:tgtEl>
                                          <p:spTgt spid="26661"/>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200"/>
                                  </p:stCondLst>
                                  <p:childTnLst>
                                    <p:set>
                                      <p:cBhvr>
                                        <p:cTn id="35" dur="1" fill="hold">
                                          <p:stCondLst>
                                            <p:cond delay="0"/>
                                          </p:stCondLst>
                                        </p:cTn>
                                        <p:tgtEl>
                                          <p:spTgt spid="26662"/>
                                        </p:tgtEl>
                                        <p:attrNameLst>
                                          <p:attrName>style.visibility</p:attrName>
                                        </p:attrNameLst>
                                      </p:cBhvr>
                                      <p:to>
                                        <p:strVal val="visible"/>
                                      </p:to>
                                    </p:set>
                                    <p:anim calcmode="lin" valueType="num">
                                      <p:cBhvr additive="base">
                                        <p:cTn id="36" dur="300" fill="hold"/>
                                        <p:tgtEl>
                                          <p:spTgt spid="26662"/>
                                        </p:tgtEl>
                                        <p:attrNameLst>
                                          <p:attrName>ppt_x</p:attrName>
                                        </p:attrNameLst>
                                      </p:cBhvr>
                                      <p:tavLst>
                                        <p:tav tm="0">
                                          <p:val>
                                            <p:strVal val="1+#ppt_w/2"/>
                                          </p:val>
                                        </p:tav>
                                        <p:tav tm="100000">
                                          <p:val>
                                            <p:strVal val="#ppt_x"/>
                                          </p:val>
                                        </p:tav>
                                      </p:tavLst>
                                    </p:anim>
                                    <p:anim calcmode="lin" valueType="num">
                                      <p:cBhvr additive="base">
                                        <p:cTn id="37" dur="300" fill="hold"/>
                                        <p:tgtEl>
                                          <p:spTgt spid="26662"/>
                                        </p:tgtEl>
                                        <p:attrNameLst>
                                          <p:attrName>ppt_y</p:attrName>
                                        </p:attrNameLst>
                                      </p:cBhvr>
                                      <p:tavLst>
                                        <p:tav tm="0">
                                          <p:val>
                                            <p:strVal val="#ppt_y"/>
                                          </p:val>
                                        </p:tav>
                                        <p:tav tm="100000">
                                          <p:val>
                                            <p:strVal val="#ppt_y"/>
                                          </p:val>
                                        </p:tav>
                                      </p:tavLst>
                                    </p:anim>
                                  </p:childTnLst>
                                </p:cTn>
                              </p:par>
                            </p:childTnLst>
                          </p:cTn>
                        </p:par>
                        <p:par>
                          <p:cTn id="38" fill="hold">
                            <p:stCondLst>
                              <p:cond delay="1500"/>
                            </p:stCondLst>
                            <p:childTnLst>
                              <p:par>
                                <p:cTn id="39" presetID="2" presetClass="entr" presetSubtype="8" fill="hold" grpId="0" nodeType="afterEffect">
                                  <p:stCondLst>
                                    <p:cond delay="0"/>
                                  </p:stCondLst>
                                  <p:childTnLst>
                                    <p:set>
                                      <p:cBhvr>
                                        <p:cTn id="40" dur="1" fill="hold">
                                          <p:stCondLst>
                                            <p:cond delay="0"/>
                                          </p:stCondLst>
                                        </p:cTn>
                                        <p:tgtEl>
                                          <p:spTgt spid="26663"/>
                                        </p:tgtEl>
                                        <p:attrNameLst>
                                          <p:attrName>style.visibility</p:attrName>
                                        </p:attrNameLst>
                                      </p:cBhvr>
                                      <p:to>
                                        <p:strVal val="visible"/>
                                      </p:to>
                                    </p:set>
                                    <p:anim calcmode="lin" valueType="num">
                                      <p:cBhvr additive="base">
                                        <p:cTn id="41" dur="500" fill="hold"/>
                                        <p:tgtEl>
                                          <p:spTgt spid="26663"/>
                                        </p:tgtEl>
                                        <p:attrNameLst>
                                          <p:attrName>ppt_x</p:attrName>
                                        </p:attrNameLst>
                                      </p:cBhvr>
                                      <p:tavLst>
                                        <p:tav tm="0">
                                          <p:val>
                                            <p:strVal val="0-#ppt_w/2"/>
                                          </p:val>
                                        </p:tav>
                                        <p:tav tm="100000">
                                          <p:val>
                                            <p:strVal val="#ppt_x"/>
                                          </p:val>
                                        </p:tav>
                                      </p:tavLst>
                                    </p:anim>
                                    <p:anim calcmode="lin" valueType="num">
                                      <p:cBhvr additive="base">
                                        <p:cTn id="42" dur="500" fill="hold"/>
                                        <p:tgtEl>
                                          <p:spTgt spid="26663"/>
                                        </p:tgtEl>
                                        <p:attrNameLst>
                                          <p:attrName>ppt_y</p:attrName>
                                        </p:attrNameLst>
                                      </p:cBhvr>
                                      <p:tavLst>
                                        <p:tav tm="0">
                                          <p:val>
                                            <p:strVal val="#ppt_y"/>
                                          </p:val>
                                        </p:tav>
                                        <p:tav tm="100000">
                                          <p:val>
                                            <p:strVal val="#ppt_y"/>
                                          </p:val>
                                        </p:tav>
                                      </p:tavLst>
                                    </p:anim>
                                  </p:childTnLst>
                                </p:cTn>
                              </p:par>
                            </p:childTnLst>
                          </p:cTn>
                        </p:par>
                        <p:par>
                          <p:cTn id="43" fill="hold">
                            <p:stCondLst>
                              <p:cond delay="2000"/>
                            </p:stCondLst>
                            <p:childTnLst>
                              <p:par>
                                <p:cTn id="44" presetID="2" presetClass="entr" presetSubtype="8" fill="hold" grpId="0" nodeType="afterEffect">
                                  <p:stCondLst>
                                    <p:cond delay="0"/>
                                  </p:stCondLst>
                                  <p:childTnLst>
                                    <p:set>
                                      <p:cBhvr>
                                        <p:cTn id="45" dur="1" fill="hold">
                                          <p:stCondLst>
                                            <p:cond delay="0"/>
                                          </p:stCondLst>
                                        </p:cTn>
                                        <p:tgtEl>
                                          <p:spTgt spid="26665"/>
                                        </p:tgtEl>
                                        <p:attrNameLst>
                                          <p:attrName>style.visibility</p:attrName>
                                        </p:attrNameLst>
                                      </p:cBhvr>
                                      <p:to>
                                        <p:strVal val="visible"/>
                                      </p:to>
                                    </p:set>
                                    <p:anim calcmode="lin" valueType="num">
                                      <p:cBhvr additive="base">
                                        <p:cTn id="46" dur="500" fill="hold"/>
                                        <p:tgtEl>
                                          <p:spTgt spid="26665"/>
                                        </p:tgtEl>
                                        <p:attrNameLst>
                                          <p:attrName>ppt_x</p:attrName>
                                        </p:attrNameLst>
                                      </p:cBhvr>
                                      <p:tavLst>
                                        <p:tav tm="0">
                                          <p:val>
                                            <p:strVal val="0-#ppt_w/2"/>
                                          </p:val>
                                        </p:tav>
                                        <p:tav tm="100000">
                                          <p:val>
                                            <p:strVal val="#ppt_x"/>
                                          </p:val>
                                        </p:tav>
                                      </p:tavLst>
                                    </p:anim>
                                    <p:anim calcmode="lin" valueType="num">
                                      <p:cBhvr additive="base">
                                        <p:cTn id="47" dur="500" fill="hold"/>
                                        <p:tgtEl>
                                          <p:spTgt spid="26665"/>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200"/>
                                  </p:stCondLst>
                                  <p:childTnLst>
                                    <p:set>
                                      <p:cBhvr>
                                        <p:cTn id="49" dur="1" fill="hold">
                                          <p:stCondLst>
                                            <p:cond delay="0"/>
                                          </p:stCondLst>
                                        </p:cTn>
                                        <p:tgtEl>
                                          <p:spTgt spid="26666"/>
                                        </p:tgtEl>
                                        <p:attrNameLst>
                                          <p:attrName>style.visibility</p:attrName>
                                        </p:attrNameLst>
                                      </p:cBhvr>
                                      <p:to>
                                        <p:strVal val="visible"/>
                                      </p:to>
                                    </p:set>
                                    <p:anim calcmode="lin" valueType="num">
                                      <p:cBhvr additive="base">
                                        <p:cTn id="50" dur="300" fill="hold"/>
                                        <p:tgtEl>
                                          <p:spTgt spid="26666"/>
                                        </p:tgtEl>
                                        <p:attrNameLst>
                                          <p:attrName>ppt_x</p:attrName>
                                        </p:attrNameLst>
                                      </p:cBhvr>
                                      <p:tavLst>
                                        <p:tav tm="0">
                                          <p:val>
                                            <p:strVal val="1+#ppt_w/2"/>
                                          </p:val>
                                        </p:tav>
                                        <p:tav tm="100000">
                                          <p:val>
                                            <p:strVal val="#ppt_x"/>
                                          </p:val>
                                        </p:tav>
                                      </p:tavLst>
                                    </p:anim>
                                    <p:anim calcmode="lin" valueType="num">
                                      <p:cBhvr additive="base">
                                        <p:cTn id="51" dur="300" fill="hold"/>
                                        <p:tgtEl>
                                          <p:spTgt spid="26666"/>
                                        </p:tgtEl>
                                        <p:attrNameLst>
                                          <p:attrName>ppt_y</p:attrName>
                                        </p:attrNameLst>
                                      </p:cBhvr>
                                      <p:tavLst>
                                        <p:tav tm="0">
                                          <p:val>
                                            <p:strVal val="#ppt_y"/>
                                          </p:val>
                                        </p:tav>
                                        <p:tav tm="100000">
                                          <p:val>
                                            <p:strVal val="#ppt_y"/>
                                          </p:val>
                                        </p:tav>
                                      </p:tavLst>
                                    </p:anim>
                                  </p:childTnLst>
                                </p:cTn>
                              </p:par>
                              <p:par>
                                <p:cTn id="52" presetID="2" presetClass="entr" presetSubtype="2" fill="hold" grpId="0" nodeType="withEffect">
                                  <p:stCondLst>
                                    <p:cond delay="200"/>
                                  </p:stCondLst>
                                  <p:childTnLst>
                                    <p:set>
                                      <p:cBhvr>
                                        <p:cTn id="53" dur="1" fill="hold">
                                          <p:stCondLst>
                                            <p:cond delay="0"/>
                                          </p:stCondLst>
                                        </p:cTn>
                                        <p:tgtEl>
                                          <p:spTgt spid="5"/>
                                        </p:tgtEl>
                                        <p:attrNameLst>
                                          <p:attrName>style.visibility</p:attrName>
                                        </p:attrNameLst>
                                      </p:cBhvr>
                                      <p:to>
                                        <p:strVal val="visible"/>
                                      </p:to>
                                    </p:set>
                                    <p:anim calcmode="lin" valueType="num">
                                      <p:cBhvr additive="base">
                                        <p:cTn id="54" dur="300" fill="hold"/>
                                        <p:tgtEl>
                                          <p:spTgt spid="5"/>
                                        </p:tgtEl>
                                        <p:attrNameLst>
                                          <p:attrName>ppt_x</p:attrName>
                                        </p:attrNameLst>
                                      </p:cBhvr>
                                      <p:tavLst>
                                        <p:tav tm="0">
                                          <p:val>
                                            <p:strVal val="1+#ppt_w/2"/>
                                          </p:val>
                                        </p:tav>
                                        <p:tav tm="100000">
                                          <p:val>
                                            <p:strVal val="#ppt_x"/>
                                          </p:val>
                                        </p:tav>
                                      </p:tavLst>
                                    </p:anim>
                                    <p:anim calcmode="lin" valueType="num">
                                      <p:cBhvr additive="base">
                                        <p:cTn id="55" dur="300" fill="hold"/>
                                        <p:tgtEl>
                                          <p:spTgt spid="5"/>
                                        </p:tgtEl>
                                        <p:attrNameLst>
                                          <p:attrName>ppt_y</p:attrName>
                                        </p:attrNameLst>
                                      </p:cBhvr>
                                      <p:tavLst>
                                        <p:tav tm="0">
                                          <p:val>
                                            <p:strVal val="#ppt_y"/>
                                          </p:val>
                                        </p:tav>
                                        <p:tav tm="100000">
                                          <p:val>
                                            <p:strVal val="#ppt_y"/>
                                          </p:val>
                                        </p:tav>
                                      </p:tavLst>
                                    </p:anim>
                                  </p:childTnLst>
                                </p:cTn>
                              </p:par>
                              <p:par>
                                <p:cTn id="56" presetID="2" presetClass="entr" presetSubtype="2" fill="hold" grpId="0" nodeType="withEffect">
                                  <p:stCondLst>
                                    <p:cond delay="200"/>
                                  </p:stCondLst>
                                  <p:childTnLst>
                                    <p:set>
                                      <p:cBhvr>
                                        <p:cTn id="57" dur="1" fill="hold">
                                          <p:stCondLst>
                                            <p:cond delay="0"/>
                                          </p:stCondLst>
                                        </p:cTn>
                                        <p:tgtEl>
                                          <p:spTgt spid="6"/>
                                        </p:tgtEl>
                                        <p:attrNameLst>
                                          <p:attrName>style.visibility</p:attrName>
                                        </p:attrNameLst>
                                      </p:cBhvr>
                                      <p:to>
                                        <p:strVal val="visible"/>
                                      </p:to>
                                    </p:set>
                                    <p:anim calcmode="lin" valueType="num">
                                      <p:cBhvr additive="base">
                                        <p:cTn id="58" dur="300" fill="hold"/>
                                        <p:tgtEl>
                                          <p:spTgt spid="6"/>
                                        </p:tgtEl>
                                        <p:attrNameLst>
                                          <p:attrName>ppt_x</p:attrName>
                                        </p:attrNameLst>
                                      </p:cBhvr>
                                      <p:tavLst>
                                        <p:tav tm="0">
                                          <p:val>
                                            <p:strVal val="1+#ppt_w/2"/>
                                          </p:val>
                                        </p:tav>
                                        <p:tav tm="100000">
                                          <p:val>
                                            <p:strVal val="#ppt_x"/>
                                          </p:val>
                                        </p:tav>
                                      </p:tavLst>
                                    </p:anim>
                                    <p:anim calcmode="lin" valueType="num">
                                      <p:cBhvr additive="base">
                                        <p:cTn id="59" dur="3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bldLvl="0" animBg="1" autoUpdateAnimBg="0"/>
      <p:bldP spid="26659" grpId="0" autoUpdateAnimBg="0"/>
      <p:bldP spid="26661" grpId="0" autoUpdateAnimBg="0"/>
      <p:bldP spid="26662" grpId="0" autoUpdateAnimBg="0"/>
      <p:bldP spid="26663" grpId="0" autoUpdateAnimBg="0"/>
      <p:bldP spid="26665" grpId="0" autoUpdateAnimBg="0"/>
      <p:bldP spid="26666" grpId="0" autoUpdateAnimBg="0"/>
      <p:bldP spid="5" grpId="0" autoUpdateAnimBg="0"/>
      <p:bldP spid="6"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805940"/>
            <a:ext cx="12192000" cy="4046855"/>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7933690"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创业文化的建设</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694690" y="1937385"/>
            <a:ext cx="10801985" cy="3784600"/>
          </a:xfrm>
          <a:prstGeom prst="rect">
            <a:avLst/>
          </a:prstGeom>
          <a:noFill/>
        </p:spPr>
        <p:txBody>
          <a:bodyPr wrap="square" rtlCol="0" anchor="ctr" anchorCtr="0">
            <a:spAutoFit/>
          </a:bodyPr>
          <a:p>
            <a:pPr indent="406400" fontAlgn="auto">
              <a:lnSpc>
                <a:spcPct val="15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1740828767"/>
                </a:ext>
              </a:extLst>
            </a:pPr>
            <a:r>
              <a:rPr lang="zh-CN" altLang="en-US" sz="1600"/>
              <a:t>创业文化是与创业有关的社会意识形态及与之相适应的制度和组织机构，它既包括有关创业的政策法规等制度规范，又包括人们对创业和财富的基本认识、价值标准、职业道德等创业精神。其中，作为社会意识形态的创业精神是创业文化的核心和灵魂，是设立创业制度，使人们敬业、勤业、创业和立业的基石。</a:t>
            </a:r>
            <a:endParaRPr lang="zh-CN" altLang="en-US" sz="1600"/>
          </a:p>
          <a:p>
            <a:pPr indent="406400" fontAlgn="auto">
              <a:lnSpc>
                <a:spcPct val="15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1740828767"/>
                </a:ext>
              </a:extLst>
            </a:pPr>
            <a:r>
              <a:rPr lang="zh-CN" altLang="en-US" sz="1600"/>
              <a:t>创业精神把职业要求内化为信念、道德和心理的力量，使创业者在任何环境下都能保持旺盛的斗志、乐观的情绪、坚定的信念、顽强的意志，在任何环境下都能自觉遵守法律法规、市场规则、公序良俗。</a:t>
            </a:r>
            <a:endParaRPr lang="zh-CN" altLang="en-US" sz="1600"/>
          </a:p>
          <a:p>
            <a:pPr indent="406400" fontAlgn="auto">
              <a:lnSpc>
                <a:spcPct val="15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1740828767"/>
                </a:ext>
              </a:extLst>
            </a:pPr>
            <a:r>
              <a:rPr lang="zh-CN" altLang="en-US" sz="1600"/>
              <a:t>在我国的传统文化观念中，儒家思想对人们的创业意识和行为方式影响很大。如果说“修己安人、仁义礼智信”的思想仍应作为我们今天的价值取向，那么“君子喻于义，小人喻于利”“君子言义不言利”“无商不奸”的观念，却使很多人至今仍摆脱不了平均主义思想和仇富心态。对此，我们应当对地域文化中的积极因素进行总结、提炼和倡导，摒弃阻碍创业的糟粕思想，借鉴外来的创业文化，融进新时代的创业理念，以此来培育人们的创业精神，让人们把创业作为一种事业而非谋生的手段，让人们在创业过程中实现人生价值，体味人生乐趣。</a:t>
            </a:r>
            <a:endParaRPr lang="zh-CN" altLang="en-US" sz="1600"/>
          </a:p>
        </p:txBody>
      </p:sp>
      <p:sp>
        <p:nvSpPr>
          <p:cNvPr id="3" name="文本框 2"/>
          <p:cNvSpPr txBox="1"/>
          <p:nvPr/>
        </p:nvSpPr>
        <p:spPr>
          <a:xfrm>
            <a:off x="1088390" y="1352550"/>
            <a:ext cx="3096260" cy="368300"/>
          </a:xfrm>
          <a:prstGeom prst="rect">
            <a:avLst/>
          </a:prstGeom>
          <a:noFill/>
        </p:spPr>
        <p:txBody>
          <a:bodyPr wrap="square" rtlCol="0" anchor="t">
            <a:spAutoFit/>
          </a:bodyPr>
          <a:p>
            <a:r>
              <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（一）积极培育创业精神</a:t>
            </a:r>
            <a:endPar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805940"/>
            <a:ext cx="12192000" cy="4046855"/>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7933690"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创业文化的建设</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694690" y="2676208"/>
            <a:ext cx="10801985" cy="2306955"/>
          </a:xfrm>
          <a:prstGeom prst="rect">
            <a:avLst/>
          </a:prstGeom>
          <a:noFill/>
        </p:spPr>
        <p:txBody>
          <a:bodyPr wrap="square" rtlCol="0" anchor="ctr" anchorCtr="0">
            <a:spAutoFit/>
          </a:bodyPr>
          <a:p>
            <a:pPr indent="406400" fontAlgn="auto">
              <a:lnSpc>
                <a:spcPct val="15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1740828767"/>
                </a:ext>
              </a:extLst>
            </a:pPr>
            <a:r>
              <a:rPr lang="zh-CN" altLang="en-US" sz="1600"/>
              <a:t>先进创业文化的内容必须与时俱进，与变化、发展的时代相适应。在市场经济时代，创业者完全可以凭借艰苦奋斗的精神开创一份事业，但是今天的市场经济是买方市场，传统行业进入微利时代，竞争异常激烈。要在激烈的市场竞争中创业、立业，必须树立新时代的创业观。</a:t>
            </a:r>
            <a:endParaRPr lang="zh-CN" altLang="en-US" sz="1600"/>
          </a:p>
          <a:p>
            <a:pPr indent="406400" fontAlgn="auto">
              <a:lnSpc>
                <a:spcPct val="15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1740828767"/>
                </a:ext>
              </a:extLst>
            </a:pPr>
            <a:r>
              <a:rPr lang="zh-CN" altLang="en-US" sz="1600"/>
              <a:t>新时代的创业文化不仅包括艰苦奋斗、诚实守信、勇于冒险、不怕失败等传统创业精神，还应具备高科技、大市场、活资本等新理念，要尊重知识、尊重人才、尊重劳动、尊重创造。创业者不仅要活跃在传统产业战线，还要奋力拼搏在新的经济领域；不仅要投身国内市场踊跃创业，还要积极走出国门参与国际大市场的竞争。</a:t>
            </a:r>
            <a:endParaRPr lang="zh-CN" altLang="en-US" sz="1600"/>
          </a:p>
        </p:txBody>
      </p:sp>
      <p:sp>
        <p:nvSpPr>
          <p:cNvPr id="3" name="文本框 2"/>
          <p:cNvSpPr txBox="1"/>
          <p:nvPr/>
        </p:nvSpPr>
        <p:spPr>
          <a:xfrm>
            <a:off x="1088390" y="1352550"/>
            <a:ext cx="3096260" cy="368300"/>
          </a:xfrm>
          <a:prstGeom prst="rect">
            <a:avLst/>
          </a:prstGeom>
          <a:noFill/>
        </p:spPr>
        <p:txBody>
          <a:bodyPr wrap="square" rtlCol="0" anchor="t">
            <a:spAutoFit/>
          </a:bodyPr>
          <a:p>
            <a:r>
              <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（二）树立新时代的创业观</a:t>
            </a:r>
            <a:endPar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805940"/>
            <a:ext cx="12192000" cy="4046855"/>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7933690"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创业文化的建设</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694690" y="2306638"/>
            <a:ext cx="10801985" cy="3046095"/>
          </a:xfrm>
          <a:prstGeom prst="rect">
            <a:avLst/>
          </a:prstGeom>
          <a:noFill/>
        </p:spPr>
        <p:txBody>
          <a:bodyPr wrap="square" rtlCol="0" anchor="ctr" anchorCtr="0">
            <a:spAutoFit/>
          </a:bodyPr>
          <a:p>
            <a:pPr indent="406400" fontAlgn="auto">
              <a:lnSpc>
                <a:spcPct val="15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1740828767"/>
                </a:ext>
              </a:extLst>
            </a:pPr>
            <a:r>
              <a:rPr lang="zh-CN" altLang="en-US" sz="1600"/>
              <a:t>创业文化的建设不能一蹴而就，不能在一朝一夕之间完成，不能靠领导者个人的影响力或政府的短期行为来推动，所以，应当创新机制、体制，使创业文化的建设制度化、规范化，形成创业文化建设的长效机制。</a:t>
            </a:r>
            <a:endParaRPr lang="zh-CN" altLang="en-US" sz="1600"/>
          </a:p>
          <a:p>
            <a:pPr indent="406400" fontAlgn="auto">
              <a:lnSpc>
                <a:spcPct val="15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1740828767"/>
                </a:ext>
              </a:extLst>
            </a:pPr>
            <a:r>
              <a:rPr lang="zh-CN" altLang="en-US" sz="1600"/>
              <a:t>这就需要建设完善的创业教育体系，通过创业教育转变人们的观念。众所周知，美国的创业文化成为有力推动美国经济持续发展的一个重要因素，其培育和繁荣在很大程度上依赖于正规的创业教育。目前，美国的创业教育已经形成了一个完备的体系，涵盖从初中、高中、大学本科直至研究生的正规教育。创业教育和管理落后严重制约着我国创业文化的建设与发展，我们应当从中小学开始就重视对创业意识和能力的培养，同时在全社会开展创业知识培训，促使社会成员普遍具有良好的创业意识、创业精神和创业能力，形成赞赏创业、支持创业的社会氛围，从而有利于形成新的民族风尚和价值体系。</a:t>
            </a:r>
            <a:endParaRPr lang="zh-CN" altLang="en-US" sz="1600"/>
          </a:p>
        </p:txBody>
      </p:sp>
      <p:sp>
        <p:nvSpPr>
          <p:cNvPr id="3" name="文本框 2"/>
          <p:cNvSpPr txBox="1"/>
          <p:nvPr/>
        </p:nvSpPr>
        <p:spPr>
          <a:xfrm>
            <a:off x="1088390" y="1352550"/>
            <a:ext cx="5040630" cy="368300"/>
          </a:xfrm>
          <a:prstGeom prst="rect">
            <a:avLst/>
          </a:prstGeom>
          <a:noFill/>
        </p:spPr>
        <p:txBody>
          <a:bodyPr wrap="square" rtlCol="0" anchor="t">
            <a:spAutoFit/>
          </a:bodyPr>
          <a:p>
            <a:r>
              <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（三）建立创业文化的长效发展机制</a:t>
            </a:r>
            <a:endPar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805940"/>
            <a:ext cx="12192000" cy="4046855"/>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7933690"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创业文化的建设</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694690" y="3045461"/>
            <a:ext cx="10801985" cy="1568450"/>
          </a:xfrm>
          <a:prstGeom prst="rect">
            <a:avLst/>
          </a:prstGeom>
          <a:noFill/>
        </p:spPr>
        <p:txBody>
          <a:bodyPr wrap="square" rtlCol="0" anchor="ctr" anchorCtr="0">
            <a:spAutoFit/>
          </a:bodyPr>
          <a:p>
            <a:pPr indent="406400" fontAlgn="auto">
              <a:lnSpc>
                <a:spcPct val="15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1740828767"/>
                </a:ext>
              </a:extLst>
            </a:pPr>
            <a:r>
              <a:rPr lang="zh-CN" altLang="en-US" sz="1600"/>
              <a:t>政府的公平和善治非常有利于营造良好的创业环境，因为其可以减少创业者谋取各种不正当收益的机会，实现创业者的机会均等。所以，建设创业文化也要注意充分发挥政府的作用。善治要求政府切实转变职能，重商、亲民，改善一切阻挠群众创业的体制和作风，支持、服务创业；公平要求政府为市场经济提供公平竞争的环境，以保护全民创业的积极性。</a:t>
            </a:r>
            <a:endParaRPr lang="zh-CN" altLang="en-US" sz="1600"/>
          </a:p>
        </p:txBody>
      </p:sp>
      <p:sp>
        <p:nvSpPr>
          <p:cNvPr id="3" name="文本框 2"/>
          <p:cNvSpPr txBox="1"/>
          <p:nvPr/>
        </p:nvSpPr>
        <p:spPr>
          <a:xfrm>
            <a:off x="1088390" y="1352550"/>
            <a:ext cx="5040630" cy="368300"/>
          </a:xfrm>
          <a:prstGeom prst="rect">
            <a:avLst/>
          </a:prstGeom>
          <a:noFill/>
        </p:spPr>
        <p:txBody>
          <a:bodyPr wrap="square" rtlCol="0" anchor="t">
            <a:spAutoFit/>
          </a:bodyPr>
          <a:p>
            <a:r>
              <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（四）充分发挥政府的作用</a:t>
            </a:r>
            <a:endPar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9"/>
          <p:cNvSpPr/>
          <p:nvPr/>
        </p:nvSpPr>
        <p:spPr bwMode="auto">
          <a:xfrm>
            <a:off x="5475817" y="3175"/>
            <a:ext cx="6716183" cy="6854825"/>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solidFill>
            <a:schemeClr val="bg1">
              <a:lumMod val="95000"/>
              <a:alpha val="75000"/>
            </a:schemeClr>
          </a:solidFill>
          <a:ln>
            <a:noFill/>
          </a:ln>
        </p:spPr>
        <p:txBody>
          <a:bodyPr vert="horz" wrap="square" lIns="91440" tIns="45720" rIns="91440" bIns="45720" numCol="1" anchor="t" anchorCtr="0" compatLnSpc="1"/>
          <a:lstStyle/>
          <a:p>
            <a:endParaRPr 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 name="Freeform 9"/>
          <p:cNvSpPr/>
          <p:nvPr/>
        </p:nvSpPr>
        <p:spPr bwMode="auto">
          <a:xfrm>
            <a:off x="8905461" y="3630414"/>
            <a:ext cx="3286538" cy="3227586"/>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gradFill flip="none" rotWithShape="1">
            <a:gsLst>
              <a:gs pos="0">
                <a:schemeClr val="accent1"/>
              </a:gs>
              <a:gs pos="100000">
                <a:schemeClr val="accent2"/>
              </a:gs>
            </a:gsLst>
            <a:lin ang="10800000" scaled="1"/>
            <a:tileRect/>
          </a:gra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noAutofit/>
          </a:bodyPr>
          <a:lstStyle/>
          <a:p>
            <a:pPr algn="r" defTabSz="914400"/>
            <a:endParaRPr lang="en-US" sz="1400" b="1">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7" name="文本框 9"/>
          <p:cNvSpPr txBox="1"/>
          <p:nvPr/>
        </p:nvSpPr>
        <p:spPr>
          <a:xfrm>
            <a:off x="-765979" y="2908947"/>
            <a:ext cx="2436860" cy="2646878"/>
          </a:xfrm>
          <a:prstGeom prst="rect">
            <a:avLst/>
          </a:prstGeom>
          <a:noFill/>
        </p:spPr>
        <p:txBody>
          <a:bodyPr wrap="square" rtlCol="0">
            <a:spAutoFit/>
          </a:bodyPr>
          <a:lstStyle/>
          <a:p>
            <a:r>
              <a:rPr lang="zh-CN" altLang="en-US" sz="16600" dirty="0">
                <a:gradFill>
                  <a:gsLst>
                    <a:gs pos="0">
                      <a:schemeClr val="accent1"/>
                    </a:gs>
                    <a:gs pos="43000">
                      <a:schemeClr val="accent2"/>
                    </a:gs>
                  </a:gsLst>
                  <a:lin ang="10800000" scaled="1"/>
                </a:gradFill>
                <a:latin typeface="思源黑体" panose="020B0500000000000000" pitchFamily="34" charset="-122"/>
                <a:ea typeface="思源黑体" panose="020B0500000000000000" pitchFamily="34" charset="-122"/>
                <a:cs typeface="Open Sans" charset="0"/>
                <a:sym typeface="思源黑体" panose="020B0500000000000000" pitchFamily="34" charset="-122"/>
              </a:rPr>
              <a:t>“</a:t>
            </a:r>
            <a:endParaRPr lang="zh-CN" altLang="en-US" sz="16600" dirty="0">
              <a:gradFill>
                <a:gsLst>
                  <a:gs pos="0">
                    <a:schemeClr val="accent1"/>
                  </a:gs>
                  <a:gs pos="43000">
                    <a:schemeClr val="accent2"/>
                  </a:gs>
                </a:gsLst>
                <a:lin ang="10800000" scaled="1"/>
              </a:gradFill>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8" name="半闭框 6"/>
          <p:cNvSpPr/>
          <p:nvPr/>
        </p:nvSpPr>
        <p:spPr>
          <a:xfrm rot="5400000">
            <a:off x="7642979" y="1662031"/>
            <a:ext cx="809804" cy="776251"/>
          </a:xfrm>
          <a:prstGeom prst="halfFrame">
            <a:avLst>
              <a:gd name="adj1" fmla="val 5058"/>
              <a:gd name="adj2" fmla="val 448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9" name="PA-矩形 3"/>
          <p:cNvSpPr/>
          <p:nvPr>
            <p:custDataLst>
              <p:tags r:id="rId1"/>
            </p:custDataLst>
          </p:nvPr>
        </p:nvSpPr>
        <p:spPr>
          <a:xfrm>
            <a:off x="1969584" y="2291585"/>
            <a:ext cx="5690172" cy="1015663"/>
          </a:xfrm>
          <a:prstGeom prst="rect">
            <a:avLst/>
          </a:prstGeom>
        </p:spPr>
        <p:txBody>
          <a:bodyPr wrap="square">
            <a:spAutoFit/>
          </a:bodyPr>
          <a:lstStyle/>
          <a:p>
            <a:pPr algn="dist"/>
            <a:r>
              <a:rPr lang="zh-CN" altLang="en-US" sz="6000" dirty="0">
                <a:solidFill>
                  <a:schemeClr val="tx1">
                    <a:lumMod val="75000"/>
                    <a:lumOff val="25000"/>
                  </a:schemeClr>
                </a:solidFill>
                <a:latin typeface="字魂35号-经典雅黑" panose="02000000000000000000" pitchFamily="2" charset="-122"/>
                <a:ea typeface="字魂35号-经典雅黑" panose="02000000000000000000" pitchFamily="2" charset="-122"/>
                <a:sym typeface="思源黑体" panose="020B0500000000000000" pitchFamily="34" charset="-122"/>
              </a:rPr>
              <a:t>谢谢观看</a:t>
            </a:r>
            <a:endParaRPr lang="zh-CN" altLang="en-US" sz="6000" dirty="0">
              <a:solidFill>
                <a:schemeClr val="tx1">
                  <a:lumMod val="75000"/>
                  <a:lumOff val="25000"/>
                </a:schemeClr>
              </a:solidFill>
              <a:latin typeface="字魂35号-经典雅黑" panose="02000000000000000000" pitchFamily="2" charset="-122"/>
              <a:ea typeface="字魂35号-经典雅黑" panose="02000000000000000000" pitchFamily="2" charset="-122"/>
              <a:sym typeface="思源黑体" panose="020B0500000000000000" pitchFamily="34" charset="-122"/>
            </a:endParaRPr>
          </a:p>
        </p:txBody>
      </p:sp>
      <p:sp>
        <p:nvSpPr>
          <p:cNvPr id="10" name="PA-文本框 6"/>
          <p:cNvSpPr txBox="1"/>
          <p:nvPr>
            <p:custDataLst>
              <p:tags r:id="rId2"/>
            </p:custDataLst>
          </p:nvPr>
        </p:nvSpPr>
        <p:spPr>
          <a:xfrm>
            <a:off x="2010484" y="3368804"/>
            <a:ext cx="6537168" cy="584775"/>
          </a:xfrm>
          <a:prstGeom prst="rect">
            <a:avLst/>
          </a:prstGeom>
          <a:solidFill>
            <a:schemeClr val="tx1">
              <a:alpha val="0"/>
            </a:schemeClr>
          </a:solidFill>
          <a:effectLst/>
        </p:spPr>
        <p:txBody>
          <a:bodyPr wrap="square" rtlCol="0">
            <a:spAutoFit/>
          </a:bodyPr>
          <a:lstStyle>
            <a:defPPr>
              <a:defRPr lang="zh-CN"/>
            </a:defPPr>
            <a:lvl1pPr>
              <a:defRPr sz="4800">
                <a:solidFill>
                  <a:schemeClr val="bg1"/>
                </a:solidFill>
                <a:latin typeface="思源黑体 CN Heavy" panose="020B0A00000000000000" pitchFamily="34" charset="-122"/>
                <a:ea typeface="思源黑体 CN Heavy" panose="020B0A00000000000000" pitchFamily="34" charset="-122"/>
              </a:defRPr>
            </a:lvl1pPr>
          </a:lstStyle>
          <a:p>
            <a:r>
              <a:rPr lang="en-US" altLang="zh-CN" sz="3200" spc="300"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rPr>
              <a:t>POWERPOINT TEMPLATE</a:t>
            </a:r>
            <a:endParaRPr lang="en-US" altLang="zh-CN" sz="3200" spc="300"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2" name="矩形 41"/>
          <p:cNvSpPr/>
          <p:nvPr/>
        </p:nvSpPr>
        <p:spPr>
          <a:xfrm>
            <a:off x="2010484" y="4232386"/>
            <a:ext cx="5039672" cy="922020"/>
          </a:xfrm>
          <a:prstGeom prst="rect">
            <a:avLst/>
          </a:prstGeom>
        </p:spPr>
        <p:txBody>
          <a:bodyPr wrap="square">
            <a:spAutoFit/>
          </a:bodyPr>
          <a:lstStyle/>
          <a:p>
            <a:pPr lvl="0" defTabSz="914400">
              <a:lnSpc>
                <a:spcPct val="150000"/>
              </a:lnSpc>
              <a:defRPr/>
            </a:pPr>
            <a:r>
              <a:rPr lang="zh-CN" altLang="en-US" sz="12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本书主要特色有：教材框架结构新颖，章节清晰易于理解，案例展现形式多样且较为丰富，让教与学在具备很强的参与性和实践性的同时，也增加了本书的可读性。</a:t>
            </a:r>
            <a:endParaRPr lang="zh-CN" altLang="en-US" sz="12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2" presetClass="entr" presetSubtype="6" fill="hold" grpId="0" nodeType="withEffect" p14:presetBounceEnd="80000">
                                      <p:stCondLst>
                                        <p:cond delay="250"/>
                                      </p:stCondLst>
                                      <p:childTnLst>
                                        <p:set>
                                          <p:cBhvr>
                                            <p:cTn id="9" dur="1" fill="hold">
                                              <p:stCondLst>
                                                <p:cond delay="0"/>
                                              </p:stCondLst>
                                            </p:cTn>
                                            <p:tgtEl>
                                              <p:spTgt spid="2"/>
                                            </p:tgtEl>
                                            <p:attrNameLst>
                                              <p:attrName>style.visibility</p:attrName>
                                            </p:attrNameLst>
                                          </p:cBhvr>
                                          <p:to>
                                            <p:strVal val="visible"/>
                                          </p:to>
                                        </p:set>
                                        <p:anim calcmode="lin" valueType="num" p14:bounceEnd="80000">
                                          <p:cBhvr additive="base">
                                            <p:cTn id="10" dur="500" fill="hold"/>
                                            <p:tgtEl>
                                              <p:spTgt spid="2"/>
                                            </p:tgtEl>
                                            <p:attrNameLst>
                                              <p:attrName>ppt_x</p:attrName>
                                            </p:attrNameLst>
                                          </p:cBhvr>
                                          <p:tavLst>
                                            <p:tav tm="0">
                                              <p:val>
                                                <p:strVal val="1+#ppt_w/2"/>
                                              </p:val>
                                            </p:tav>
                                            <p:tav tm="100000">
                                              <p:val>
                                                <p:strVal val="#ppt_x"/>
                                              </p:val>
                                            </p:tav>
                                          </p:tavLst>
                                        </p:anim>
                                        <p:anim calcmode="lin" valueType="num" p14:bounceEnd="80000">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randombar(horizontal)">
                                          <p:cBhvr>
                                            <p:cTn id="16" dur="500"/>
                                            <p:tgtEl>
                                              <p:spTgt spid="7"/>
                                            </p:tgtEl>
                                          </p:cBhvr>
                                        </p:animEffect>
                                      </p:childTnLst>
                                    </p:cTn>
                                  </p:par>
                                  <p:par>
                                    <p:cTn id="17" presetID="47" presetClass="entr" presetSubtype="0" fill="hold" grpId="0" nodeType="withEffect">
                                      <p:stCondLst>
                                        <p:cond delay="11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par>
                                    <p:cTn id="22" presetID="16" presetClass="entr" presetSubtype="37" fill="hold" grpId="0" nodeType="withEffect">
                                      <p:stCondLst>
                                        <p:cond delay="2000"/>
                                      </p:stCondLst>
                                      <p:childTnLst>
                                        <p:set>
                                          <p:cBhvr>
                                            <p:cTn id="23" dur="1" fill="hold">
                                              <p:stCondLst>
                                                <p:cond delay="0"/>
                                              </p:stCondLst>
                                            </p:cTn>
                                            <p:tgtEl>
                                              <p:spTgt spid="10"/>
                                            </p:tgtEl>
                                            <p:attrNameLst>
                                              <p:attrName>style.visibility</p:attrName>
                                            </p:attrNameLst>
                                          </p:cBhvr>
                                          <p:to>
                                            <p:strVal val="visible"/>
                                          </p:to>
                                        </p:set>
                                        <p:animEffect transition="in" filter="barn(outVertical)">
                                          <p:cBhvr>
                                            <p:cTn id="24" dur="500"/>
                                            <p:tgtEl>
                                              <p:spTgt spid="10"/>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randombar(horizontal)">
                                          <p:cBhvr>
                                            <p:cTn id="27"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p:bldP spid="9" grpId="0"/>
          <p:bldP spid="10" grpId="0" animBg="1"/>
          <p:bldP spid="12"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2" presetClass="entr" presetSubtype="6" fill="hold" grpId="0" nodeType="withEffect">
                                      <p:stCondLst>
                                        <p:cond delay="25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1+#ppt_w/2"/>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randombar(horizontal)">
                                          <p:cBhvr>
                                            <p:cTn id="16" dur="500"/>
                                            <p:tgtEl>
                                              <p:spTgt spid="7"/>
                                            </p:tgtEl>
                                          </p:cBhvr>
                                        </p:animEffect>
                                      </p:childTnLst>
                                    </p:cTn>
                                  </p:par>
                                  <p:par>
                                    <p:cTn id="17" presetID="47" presetClass="entr" presetSubtype="0" fill="hold" grpId="0" nodeType="withEffect">
                                      <p:stCondLst>
                                        <p:cond delay="11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par>
                                    <p:cTn id="22" presetID="16" presetClass="entr" presetSubtype="37" fill="hold" grpId="0" nodeType="withEffect">
                                      <p:stCondLst>
                                        <p:cond delay="2000"/>
                                      </p:stCondLst>
                                      <p:childTnLst>
                                        <p:set>
                                          <p:cBhvr>
                                            <p:cTn id="23" dur="1" fill="hold">
                                              <p:stCondLst>
                                                <p:cond delay="0"/>
                                              </p:stCondLst>
                                            </p:cTn>
                                            <p:tgtEl>
                                              <p:spTgt spid="10"/>
                                            </p:tgtEl>
                                            <p:attrNameLst>
                                              <p:attrName>style.visibility</p:attrName>
                                            </p:attrNameLst>
                                          </p:cBhvr>
                                          <p:to>
                                            <p:strVal val="visible"/>
                                          </p:to>
                                        </p:set>
                                        <p:animEffect transition="in" filter="barn(outVertical)">
                                          <p:cBhvr>
                                            <p:cTn id="24" dur="500"/>
                                            <p:tgtEl>
                                              <p:spTgt spid="10"/>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randombar(horizontal)">
                                          <p:cBhvr>
                                            <p:cTn id="27"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p:bldP spid="9" grpId="0"/>
          <p:bldP spid="10" grpId="0" animBg="1"/>
          <p:bldP spid="12"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reeform 9"/>
          <p:cNvSpPr/>
          <p:nvPr/>
        </p:nvSpPr>
        <p:spPr bwMode="auto">
          <a:xfrm rot="10800000">
            <a:off x="3550508" y="3175"/>
            <a:ext cx="6716183" cy="6854825"/>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solidFill>
            <a:schemeClr val="bg1">
              <a:lumMod val="95000"/>
              <a:alpha val="75000"/>
            </a:schemeClr>
          </a:solidFill>
          <a:ln>
            <a:noFill/>
          </a:ln>
        </p:spPr>
        <p:txBody>
          <a:bodyPr vert="horz" wrap="square" lIns="91440" tIns="45720" rIns="91440" bIns="45720" numCol="1" anchor="t" anchorCtr="0" compatLnSpc="1"/>
          <a:lstStyle/>
          <a:p>
            <a:endParaRPr 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7" name="Freeform 9"/>
          <p:cNvSpPr/>
          <p:nvPr/>
        </p:nvSpPr>
        <p:spPr bwMode="auto">
          <a:xfrm>
            <a:off x="9554817" y="4268122"/>
            <a:ext cx="2637181" cy="2589877"/>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gradFill flip="none" rotWithShape="1">
            <a:gsLst>
              <a:gs pos="0">
                <a:schemeClr val="accent1"/>
              </a:gs>
              <a:gs pos="100000">
                <a:schemeClr val="accent2"/>
              </a:gs>
            </a:gsLst>
            <a:lin ang="10800000" scaled="1"/>
            <a:tileRect/>
          </a:gra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noAutofit/>
          </a:bodyPr>
          <a:lstStyle/>
          <a:p>
            <a:pPr algn="r" defTabSz="914400"/>
            <a:endParaRPr lang="en-US" sz="1400" b="1">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2" name="矩形 1"/>
          <p:cNvSpPr/>
          <p:nvPr/>
        </p:nvSpPr>
        <p:spPr>
          <a:xfrm>
            <a:off x="0" y="0"/>
            <a:ext cx="35505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24" name="组合 23"/>
          <p:cNvGrpSpPr/>
          <p:nvPr/>
        </p:nvGrpSpPr>
        <p:grpSpPr>
          <a:xfrm>
            <a:off x="10221595" y="1500505"/>
            <a:ext cx="1117600" cy="3860800"/>
            <a:chOff x="16029" y="2451"/>
            <a:chExt cx="1760" cy="6080"/>
          </a:xfrm>
        </p:grpSpPr>
        <p:sp>
          <p:nvSpPr>
            <p:cNvPr id="4" name="圆角矩形 3"/>
            <p:cNvSpPr/>
            <p:nvPr/>
          </p:nvSpPr>
          <p:spPr>
            <a:xfrm>
              <a:off x="16029" y="2451"/>
              <a:ext cx="1760" cy="6080"/>
            </a:xfrm>
            <a:prstGeom prst="roundRect">
              <a:avLst/>
            </a:prstGeom>
            <a:solidFill>
              <a:schemeClr val="bg1"/>
            </a:solidFill>
            <a:ln>
              <a:noFill/>
            </a:ln>
            <a:effectLst>
              <a:outerShdw blurRad="368300" dist="38100" dir="8100000" sx="108000" sy="108000" algn="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 name="文本框 4"/>
            <p:cNvSpPr txBox="1"/>
            <p:nvPr/>
          </p:nvSpPr>
          <p:spPr>
            <a:xfrm>
              <a:off x="16279" y="2718"/>
              <a:ext cx="1260" cy="5545"/>
            </a:xfrm>
            <a:prstGeom prst="rect">
              <a:avLst/>
            </a:prstGeom>
            <a:noFill/>
          </p:spPr>
          <p:txBody>
            <a:bodyPr vert="eaVert" wrap="square" rtlCol="0">
              <a:spAutoFit/>
            </a:bodyPr>
            <a:lstStyle/>
            <a:p>
              <a:pPr algn="ctr"/>
              <a:r>
                <a:rPr lang="en-US" altLang="zh-CN" sz="4000" b="1"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CONTENTS</a:t>
              </a:r>
              <a:endParaRPr lang="zh-CN" altLang="en-US" sz="4000" b="1"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grpSp>
        <p:nvGrpSpPr>
          <p:cNvPr id="39" name="组合 38"/>
          <p:cNvGrpSpPr/>
          <p:nvPr/>
        </p:nvGrpSpPr>
        <p:grpSpPr>
          <a:xfrm>
            <a:off x="4587875" y="429260"/>
            <a:ext cx="4540250" cy="881380"/>
            <a:chOff x="7225" y="676"/>
            <a:chExt cx="7150" cy="1388"/>
          </a:xfrm>
        </p:grpSpPr>
        <p:grpSp>
          <p:nvGrpSpPr>
            <p:cNvPr id="7" name="íślîḑê"/>
            <p:cNvGrpSpPr/>
            <p:nvPr/>
          </p:nvGrpSpPr>
          <p:grpSpPr>
            <a:xfrm rot="0">
              <a:off x="7225" y="676"/>
              <a:ext cx="7150" cy="1223"/>
              <a:chOff x="2034026" y="1655335"/>
              <a:chExt cx="3649631" cy="624349"/>
            </a:xfrm>
          </p:grpSpPr>
          <p:sp>
            <p:nvSpPr>
              <p:cNvPr id="21" name="ïş1îḓê"/>
              <p:cNvSpPr/>
              <p:nvPr/>
            </p:nvSpPr>
            <p:spPr>
              <a:xfrm>
                <a:off x="2034026" y="1655335"/>
                <a:ext cx="624349" cy="624349"/>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07</a:t>
                </a:r>
                <a:endPar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2" name="ïṣḷîḓe"/>
              <p:cNvSpPr/>
              <p:nvPr/>
            </p:nvSpPr>
            <p:spPr bwMode="auto">
              <a:xfrm>
                <a:off x="2763151" y="1795287"/>
                <a:ext cx="2920506" cy="34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创业机会与风险</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11" name="直接连接符 19"/>
            <p:cNvCxnSpPr/>
            <p:nvPr/>
          </p:nvCxnSpPr>
          <p:spPr>
            <a:xfrm>
              <a:off x="8857" y="2064"/>
              <a:ext cx="4755"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3" name="组合 42"/>
          <p:cNvGrpSpPr/>
          <p:nvPr/>
        </p:nvGrpSpPr>
        <p:grpSpPr>
          <a:xfrm>
            <a:off x="4587875" y="1414780"/>
            <a:ext cx="5323205" cy="881380"/>
            <a:chOff x="7225" y="2228"/>
            <a:chExt cx="8383" cy="1388"/>
          </a:xfrm>
        </p:grpSpPr>
        <p:grpSp>
          <p:nvGrpSpPr>
            <p:cNvPr id="8" name="ïslidé"/>
            <p:cNvGrpSpPr/>
            <p:nvPr/>
          </p:nvGrpSpPr>
          <p:grpSpPr>
            <a:xfrm rot="0">
              <a:off x="7225" y="2228"/>
              <a:ext cx="8383" cy="1223"/>
              <a:chOff x="2034026" y="2490855"/>
              <a:chExt cx="4279269" cy="624349"/>
            </a:xfrm>
          </p:grpSpPr>
          <p:sp>
            <p:nvSpPr>
              <p:cNvPr id="19" name="išḻíḋê"/>
              <p:cNvSpPr/>
              <p:nvPr/>
            </p:nvSpPr>
            <p:spPr>
              <a:xfrm>
                <a:off x="2034026" y="2490855"/>
                <a:ext cx="624349" cy="624349"/>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08</a:t>
                </a:r>
                <a:endPar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0" name="ïSľíḑe"/>
              <p:cNvSpPr/>
              <p:nvPr/>
            </p:nvSpPr>
            <p:spPr bwMode="auto">
              <a:xfrm>
                <a:off x="2762977" y="2630734"/>
                <a:ext cx="3550318" cy="344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创业资源整合与融资</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12" name="直接连接符 20"/>
            <p:cNvCxnSpPr/>
            <p:nvPr/>
          </p:nvCxnSpPr>
          <p:spPr>
            <a:xfrm>
              <a:off x="8857" y="3616"/>
              <a:ext cx="4771"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7" name="组合 36"/>
          <p:cNvGrpSpPr/>
          <p:nvPr/>
        </p:nvGrpSpPr>
        <p:grpSpPr>
          <a:xfrm>
            <a:off x="4587875" y="2400935"/>
            <a:ext cx="4494530" cy="881380"/>
            <a:chOff x="7225" y="3781"/>
            <a:chExt cx="7078" cy="1388"/>
          </a:xfrm>
        </p:grpSpPr>
        <p:grpSp>
          <p:nvGrpSpPr>
            <p:cNvPr id="9" name="ísļïďe"/>
            <p:cNvGrpSpPr/>
            <p:nvPr/>
          </p:nvGrpSpPr>
          <p:grpSpPr>
            <a:xfrm rot="0">
              <a:off x="7225" y="3781"/>
              <a:ext cx="7078" cy="1223"/>
              <a:chOff x="2034026" y="3326376"/>
              <a:chExt cx="3612919" cy="624349"/>
            </a:xfrm>
          </p:grpSpPr>
          <p:sp>
            <p:nvSpPr>
              <p:cNvPr id="17" name="íšḻídè"/>
              <p:cNvSpPr/>
              <p:nvPr/>
            </p:nvSpPr>
            <p:spPr>
              <a:xfrm>
                <a:off x="2034026" y="3326376"/>
                <a:ext cx="624349" cy="624349"/>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09</a:t>
                </a:r>
                <a:endPar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8" name="îśļïḑè"/>
              <p:cNvSpPr/>
              <p:nvPr/>
            </p:nvSpPr>
            <p:spPr bwMode="auto">
              <a:xfrm>
                <a:off x="2763151" y="3466328"/>
                <a:ext cx="2883794" cy="34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商业模式设计</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13" name="直接连接符 21"/>
            <p:cNvCxnSpPr/>
            <p:nvPr/>
          </p:nvCxnSpPr>
          <p:spPr>
            <a:xfrm>
              <a:off x="8857" y="5169"/>
              <a:ext cx="4787"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3" name="MH_Others_1"/>
          <p:cNvSpPr txBox="1"/>
          <p:nvPr>
            <p:custDataLst>
              <p:tags r:id="rId1"/>
            </p:custDataLst>
          </p:nvPr>
        </p:nvSpPr>
        <p:spPr>
          <a:xfrm>
            <a:off x="700179" y="2982026"/>
            <a:ext cx="2150150" cy="923290"/>
          </a:xfrm>
          <a:prstGeom prst="rect">
            <a:avLst/>
          </a:prstGeom>
          <a:noFill/>
        </p:spPr>
        <p:txBody>
          <a:bodyPr wrap="square" lIns="108000" tIns="0" rIns="0" bIns="0" rtlCol="0" anchor="ctr" anchorCtr="0">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6000" b="1" i="0" u="none" strike="noStrike" kern="1200" cap="none" spc="600" normalizeH="0" baseline="0" noProof="0" dirty="0">
                <a:ln>
                  <a:noFill/>
                </a:ln>
                <a:solidFill>
                  <a:schemeClr val="bg1"/>
                </a:solidFill>
                <a:uLnTx/>
                <a:uFillTx/>
                <a:latin typeface="思源黑体" panose="020B0500000000000000" pitchFamily="34" charset="-122"/>
                <a:ea typeface="思源黑体" panose="020B0500000000000000" pitchFamily="34" charset="-122"/>
                <a:cs typeface="微软雅黑" panose="020B0503020204020204" pitchFamily="34" charset="-122"/>
                <a:sym typeface="思源黑体" panose="020B0500000000000000" pitchFamily="34" charset="-122"/>
              </a:rPr>
              <a:t>目录</a:t>
            </a:r>
            <a:endParaRPr kumimoji="0" lang="zh-CN" altLang="en-US" sz="6000" b="1" i="0" u="none" strike="noStrike" kern="1200" cap="none" spc="600" normalizeH="0" baseline="0" noProof="0" dirty="0">
              <a:ln>
                <a:noFill/>
              </a:ln>
              <a:solidFill>
                <a:schemeClr val="bg1"/>
              </a:solidFill>
              <a:uLnTx/>
              <a:uFillTx/>
              <a:latin typeface="思源黑体" panose="020B0500000000000000" pitchFamily="34" charset="-122"/>
              <a:ea typeface="思源黑体" panose="020B0500000000000000" pitchFamily="34" charset="-122"/>
              <a:cs typeface="微软雅黑" panose="020B0503020204020204" pitchFamily="34" charset="-122"/>
              <a:sym typeface="思源黑体" panose="020B0500000000000000" pitchFamily="34" charset="-122"/>
            </a:endParaRPr>
          </a:p>
        </p:txBody>
      </p:sp>
      <p:grpSp>
        <p:nvGrpSpPr>
          <p:cNvPr id="40" name="组合 39"/>
          <p:cNvGrpSpPr/>
          <p:nvPr/>
        </p:nvGrpSpPr>
        <p:grpSpPr>
          <a:xfrm>
            <a:off x="4587875" y="3386455"/>
            <a:ext cx="4469130" cy="881380"/>
            <a:chOff x="7225" y="5333"/>
            <a:chExt cx="7038" cy="1388"/>
          </a:xfrm>
        </p:grpSpPr>
        <p:sp>
          <p:nvSpPr>
            <p:cNvPr id="15" name="ïṡlïḓè"/>
            <p:cNvSpPr/>
            <p:nvPr/>
          </p:nvSpPr>
          <p:spPr>
            <a:xfrm>
              <a:off x="7225" y="5333"/>
              <a:ext cx="1223" cy="1223"/>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10</a:t>
              </a:r>
              <a:endPar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isļíḋe"/>
            <p:cNvSpPr/>
            <p:nvPr/>
          </p:nvSpPr>
          <p:spPr bwMode="auto">
            <a:xfrm>
              <a:off x="8653" y="5607"/>
              <a:ext cx="5610" cy="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创业计划书</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cxnSp>
          <p:nvCxnSpPr>
            <p:cNvPr id="14" name="直接连接符 22"/>
            <p:cNvCxnSpPr/>
            <p:nvPr/>
          </p:nvCxnSpPr>
          <p:spPr>
            <a:xfrm>
              <a:off x="8857" y="6721"/>
              <a:ext cx="4787"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1" name="组合 40"/>
          <p:cNvGrpSpPr/>
          <p:nvPr/>
        </p:nvGrpSpPr>
        <p:grpSpPr>
          <a:xfrm>
            <a:off x="4587875" y="4361180"/>
            <a:ext cx="4494530" cy="881380"/>
            <a:chOff x="7225" y="6868"/>
            <a:chExt cx="7078" cy="1388"/>
          </a:xfrm>
        </p:grpSpPr>
        <p:grpSp>
          <p:nvGrpSpPr>
            <p:cNvPr id="25" name="ísļïďe"/>
            <p:cNvGrpSpPr/>
            <p:nvPr/>
          </p:nvGrpSpPr>
          <p:grpSpPr>
            <a:xfrm rot="0">
              <a:off x="7225" y="6868"/>
              <a:ext cx="7078" cy="1223"/>
              <a:chOff x="2034026" y="3326376"/>
              <a:chExt cx="3612919" cy="624349"/>
            </a:xfrm>
          </p:grpSpPr>
          <p:sp>
            <p:nvSpPr>
              <p:cNvPr id="28" name="íšḻídè"/>
              <p:cNvSpPr/>
              <p:nvPr/>
            </p:nvSpPr>
            <p:spPr>
              <a:xfrm>
                <a:off x="2034026" y="3326376"/>
                <a:ext cx="624349" cy="624349"/>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11</a:t>
                </a:r>
                <a:endPar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9" name="îśļïḑè"/>
              <p:cNvSpPr/>
              <p:nvPr/>
            </p:nvSpPr>
            <p:spPr bwMode="auto">
              <a:xfrm>
                <a:off x="2763151" y="3466328"/>
                <a:ext cx="2883794" cy="34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创办新企业</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33" name="直接连接符 21"/>
            <p:cNvCxnSpPr/>
            <p:nvPr/>
          </p:nvCxnSpPr>
          <p:spPr>
            <a:xfrm>
              <a:off x="8857" y="8256"/>
              <a:ext cx="4787"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1000" fill="hold"/>
                                            <p:tgtEl>
                                              <p:spTgt spid="23"/>
                                            </p:tgtEl>
                                            <p:attrNameLst>
                                              <p:attrName>ppt_w</p:attrName>
                                            </p:attrNameLst>
                                          </p:cBhvr>
                                          <p:tavLst>
                                            <p:tav tm="0">
                                              <p:val>
                                                <p:strVal val="#ppt_w*0.70"/>
                                              </p:val>
                                            </p:tav>
                                            <p:tav tm="100000">
                                              <p:val>
                                                <p:strVal val="#ppt_w"/>
                                              </p:val>
                                            </p:tav>
                                          </p:tavLst>
                                        </p:anim>
                                        <p:anim calcmode="lin" valueType="num">
                                          <p:cBhvr>
                                            <p:cTn id="8" dur="1000" fill="hold"/>
                                            <p:tgtEl>
                                              <p:spTgt spid="23"/>
                                            </p:tgtEl>
                                            <p:attrNameLst>
                                              <p:attrName>ppt_h</p:attrName>
                                            </p:attrNameLst>
                                          </p:cBhvr>
                                          <p:tavLst>
                                            <p:tav tm="0">
                                              <p:val>
                                                <p:strVal val="#ppt_h"/>
                                              </p:val>
                                            </p:tav>
                                            <p:tav tm="100000">
                                              <p:val>
                                                <p:strVal val="#ppt_h"/>
                                              </p:val>
                                            </p:tav>
                                          </p:tavLst>
                                        </p:anim>
                                        <p:animEffect transition="in" filter="fade">
                                          <p:cBhvr>
                                            <p:cTn id="9" dur="1000"/>
                                            <p:tgtEl>
                                              <p:spTgt spid="23"/>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randombar(horizontal)">
                                          <p:cBhvr>
                                            <p:cTn id="14" dur="500"/>
                                            <p:tgtEl>
                                              <p:spTgt spid="27"/>
                                            </p:tgtEl>
                                          </p:cBhvr>
                                        </p:animEffect>
                                      </p:childTnLst>
                                    </p:cTn>
                                  </p:par>
                                  <p:par>
                                    <p:cTn id="15" presetID="2" presetClass="entr" presetSubtype="6" fill="hold" grpId="0" nodeType="withEffect" p14:presetBounceEnd="80000">
                                      <p:stCondLst>
                                        <p:cond delay="250"/>
                                      </p:stCondLst>
                                      <p:childTnLst>
                                        <p:set>
                                          <p:cBhvr>
                                            <p:cTn id="16" dur="1" fill="hold">
                                              <p:stCondLst>
                                                <p:cond delay="0"/>
                                              </p:stCondLst>
                                            </p:cTn>
                                            <p:tgtEl>
                                              <p:spTgt spid="26"/>
                                            </p:tgtEl>
                                            <p:attrNameLst>
                                              <p:attrName>style.visibility</p:attrName>
                                            </p:attrNameLst>
                                          </p:cBhvr>
                                          <p:to>
                                            <p:strVal val="visible"/>
                                          </p:to>
                                        </p:set>
                                        <p:anim calcmode="lin" valueType="num" p14:bounceEnd="80000">
                                          <p:cBhvr additive="base">
                                            <p:cTn id="17" dur="500" fill="hold"/>
                                            <p:tgtEl>
                                              <p:spTgt spid="26"/>
                                            </p:tgtEl>
                                            <p:attrNameLst>
                                              <p:attrName>ppt_x</p:attrName>
                                            </p:attrNameLst>
                                          </p:cBhvr>
                                          <p:tavLst>
                                            <p:tav tm="0">
                                              <p:val>
                                                <p:strVal val="1+#ppt_w/2"/>
                                              </p:val>
                                            </p:tav>
                                            <p:tav tm="100000">
                                              <p:val>
                                                <p:strVal val="#ppt_x"/>
                                              </p:val>
                                            </p:tav>
                                          </p:tavLst>
                                        </p:anim>
                                        <p:anim calcmode="lin" valueType="num" p14:bounceEnd="80000">
                                          <p:cBhvr additive="base">
                                            <p:cTn id="18"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P spid="2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1000" fill="hold"/>
                                            <p:tgtEl>
                                              <p:spTgt spid="23"/>
                                            </p:tgtEl>
                                            <p:attrNameLst>
                                              <p:attrName>ppt_w</p:attrName>
                                            </p:attrNameLst>
                                          </p:cBhvr>
                                          <p:tavLst>
                                            <p:tav tm="0">
                                              <p:val>
                                                <p:strVal val="#ppt_w*0.70"/>
                                              </p:val>
                                            </p:tav>
                                            <p:tav tm="100000">
                                              <p:val>
                                                <p:strVal val="#ppt_w"/>
                                              </p:val>
                                            </p:tav>
                                          </p:tavLst>
                                        </p:anim>
                                        <p:anim calcmode="lin" valueType="num">
                                          <p:cBhvr>
                                            <p:cTn id="8" dur="1000" fill="hold"/>
                                            <p:tgtEl>
                                              <p:spTgt spid="23"/>
                                            </p:tgtEl>
                                            <p:attrNameLst>
                                              <p:attrName>ppt_h</p:attrName>
                                            </p:attrNameLst>
                                          </p:cBhvr>
                                          <p:tavLst>
                                            <p:tav tm="0">
                                              <p:val>
                                                <p:strVal val="#ppt_h"/>
                                              </p:val>
                                            </p:tav>
                                            <p:tav tm="100000">
                                              <p:val>
                                                <p:strVal val="#ppt_h"/>
                                              </p:val>
                                            </p:tav>
                                          </p:tavLst>
                                        </p:anim>
                                        <p:animEffect transition="in" filter="fade">
                                          <p:cBhvr>
                                            <p:cTn id="9" dur="1000"/>
                                            <p:tgtEl>
                                              <p:spTgt spid="23"/>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randombar(horizontal)">
                                          <p:cBhvr>
                                            <p:cTn id="14" dur="500"/>
                                            <p:tgtEl>
                                              <p:spTgt spid="27"/>
                                            </p:tgtEl>
                                          </p:cBhvr>
                                        </p:animEffect>
                                      </p:childTnLst>
                                    </p:cTn>
                                  </p:par>
                                  <p:par>
                                    <p:cTn id="15" presetID="2" presetClass="entr" presetSubtype="6" fill="hold" grpId="0" nodeType="withEffect">
                                      <p:stCondLst>
                                        <p:cond delay="25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1+#ppt_w/2"/>
                                              </p:val>
                                            </p:tav>
                                            <p:tav tm="100000">
                                              <p:val>
                                                <p:strVal val="#ppt_x"/>
                                              </p:val>
                                            </p:tav>
                                          </p:tavLst>
                                        </p:anim>
                                        <p:anim calcmode="lin" valueType="num">
                                          <p:cBhvr additive="base">
                                            <p:cTn id="18"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P spid="23"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9"/>
          <p:cNvSpPr/>
          <p:nvPr/>
        </p:nvSpPr>
        <p:spPr bwMode="auto">
          <a:xfrm>
            <a:off x="5935844" y="472698"/>
            <a:ext cx="6256156" cy="6385302"/>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solidFill>
            <a:schemeClr val="bg1">
              <a:lumMod val="95000"/>
              <a:alpha val="75000"/>
            </a:schemeClr>
          </a:solidFill>
          <a:ln>
            <a:noFill/>
          </a:ln>
        </p:spPr>
        <p:txBody>
          <a:bodyPr vert="horz" wrap="square" lIns="91440" tIns="45720" rIns="91440" bIns="45720" numCol="1" anchor="t" anchorCtr="0" compatLnSpc="1"/>
          <a:lstStyle/>
          <a:p>
            <a:endParaRPr 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矩形 13"/>
          <p:cNvSpPr/>
          <p:nvPr/>
        </p:nvSpPr>
        <p:spPr>
          <a:xfrm>
            <a:off x="0" y="1815548"/>
            <a:ext cx="12192000" cy="3783496"/>
          </a:xfrm>
          <a:prstGeom prst="rect">
            <a:avLst/>
          </a:prstGeom>
          <a:blipFill>
            <a:blip r:embed="rId1"/>
            <a:stretch>
              <a:fillRect t="-57242" b="-5724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 name="矩形 12"/>
          <p:cNvSpPr/>
          <p:nvPr/>
        </p:nvSpPr>
        <p:spPr>
          <a:xfrm>
            <a:off x="0" y="1815548"/>
            <a:ext cx="12192000" cy="3783496"/>
          </a:xfrm>
          <a:prstGeom prst="rect">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 name="椭圆 5"/>
          <p:cNvSpPr/>
          <p:nvPr/>
        </p:nvSpPr>
        <p:spPr>
          <a:xfrm>
            <a:off x="452451" y="426058"/>
            <a:ext cx="551745" cy="551745"/>
          </a:xfrm>
          <a:prstGeom prst="ellipse">
            <a:avLst/>
          </a:prstGeom>
          <a:gradFill flip="none" rotWithShape="1">
            <a:gsLst>
              <a:gs pos="0">
                <a:schemeClr val="accent1"/>
              </a:gs>
              <a:gs pos="100000">
                <a:schemeClr val="accent2"/>
              </a:gs>
            </a:gsLst>
            <a:lin ang="10800000" scaled="1"/>
            <a:tileRect/>
          </a:gra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noAutofit/>
          </a:bodyPr>
          <a:lstStyle/>
          <a:p>
            <a:pPr algn="r" defTabSz="914400"/>
            <a:endParaRPr lang="zh-CN" altLang="en-US" sz="1400" b="1">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5" name="TextBox 7"/>
          <p:cNvSpPr txBox="1"/>
          <p:nvPr/>
        </p:nvSpPr>
        <p:spPr>
          <a:xfrm>
            <a:off x="1357981" y="472698"/>
            <a:ext cx="5821045" cy="521970"/>
          </a:xfrm>
          <a:prstGeom prst="rect">
            <a:avLst/>
          </a:prstGeom>
          <a:noFill/>
        </p:spPr>
        <p:txBody>
          <a:bodyPr wrap="none" rtlCol="0">
            <a:spAutoFit/>
          </a:bodyPr>
          <a:lstStyle/>
          <a:p>
            <a:pPr algn="l"/>
            <a:r>
              <a:rPr lang="zh-CN" sz="2800" b="1" spc="600"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rPr>
              <a:t>第六章　创业团队与创业文化</a:t>
            </a:r>
            <a:endParaRPr lang="zh-CN" sz="2800" b="1" spc="600"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12" name="Group 11"/>
          <p:cNvGrpSpPr/>
          <p:nvPr/>
        </p:nvGrpSpPr>
        <p:grpSpPr>
          <a:xfrm>
            <a:off x="1838036" y="2611830"/>
            <a:ext cx="2381772" cy="2190932"/>
            <a:chOff x="1470701" y="1821913"/>
            <a:chExt cx="3820826" cy="3607097"/>
          </a:xfrm>
        </p:grpSpPr>
        <p:sp>
          <p:nvSpPr>
            <p:cNvPr id="8" name="矩形 1"/>
            <p:cNvSpPr/>
            <p:nvPr/>
          </p:nvSpPr>
          <p:spPr>
            <a:xfrm>
              <a:off x="1470701" y="1821913"/>
              <a:ext cx="3820826" cy="360709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9" name="矩形 3"/>
            <p:cNvSpPr/>
            <p:nvPr/>
          </p:nvSpPr>
          <p:spPr>
            <a:xfrm>
              <a:off x="1470701" y="4952492"/>
              <a:ext cx="1339401" cy="47651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0" name="矩形 4"/>
            <p:cNvSpPr/>
            <p:nvPr/>
          </p:nvSpPr>
          <p:spPr>
            <a:xfrm>
              <a:off x="2810101" y="4952492"/>
              <a:ext cx="1566931" cy="4765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1" name="文本框 15"/>
            <p:cNvSpPr txBox="1"/>
            <p:nvPr/>
          </p:nvSpPr>
          <p:spPr>
            <a:xfrm>
              <a:off x="2019199" y="2450755"/>
              <a:ext cx="2723828" cy="197380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a:ln>
                    <a:noFill/>
                  </a:ln>
                  <a:solidFill>
                    <a:schemeClr val="accent1"/>
                  </a:solidFill>
                  <a:effectLst/>
                  <a:uLnTx/>
                  <a:uFillTx/>
                  <a:latin typeface="思源黑体" panose="020B0500000000000000" pitchFamily="34" charset="-122"/>
                  <a:ea typeface="思源黑体" panose="020B0500000000000000" pitchFamily="34" charset="-122"/>
                  <a:sym typeface="思源黑体" panose="020B0500000000000000" pitchFamily="34" charset="-122"/>
                </a:rPr>
                <a:t>案例</a:t>
              </a:r>
              <a:endParaRPr kumimoji="0" lang="en-US" altLang="zh-CN" sz="3600" b="0" i="0" u="none" strike="noStrike" kern="0" cap="none" spc="0" normalizeH="0" baseline="0" noProof="0" dirty="0">
                <a:ln>
                  <a:noFill/>
                </a:ln>
                <a:solidFill>
                  <a:schemeClr val="accent1"/>
                </a:solidFill>
                <a:effectLst/>
                <a:uLnTx/>
                <a:uFillTx/>
                <a:latin typeface="思源黑体" panose="020B0500000000000000" pitchFamily="34" charset="-122"/>
                <a:ea typeface="思源黑体" panose="020B0500000000000000" pitchFamily="34" charset="-122"/>
                <a:sym typeface="思源黑体" panose="020B0500000000000000" pitchFamily="34"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a:ln>
                    <a:noFill/>
                  </a:ln>
                  <a:solidFill>
                    <a:schemeClr val="accent1"/>
                  </a:solidFill>
                  <a:effectLst/>
                  <a:uLnTx/>
                  <a:uFillTx/>
                  <a:latin typeface="思源黑体" panose="020B0500000000000000" pitchFamily="34" charset="-122"/>
                  <a:ea typeface="思源黑体" panose="020B0500000000000000" pitchFamily="34" charset="-122"/>
                  <a:sym typeface="思源黑体" panose="020B0500000000000000" pitchFamily="34" charset="-122"/>
                </a:rPr>
                <a:t>小故事</a:t>
              </a:r>
              <a:endParaRPr kumimoji="0" lang="en-US" altLang="zh-CN" sz="3600" b="0" i="0" u="none" strike="noStrike" kern="0" cap="none" spc="0" normalizeH="0" baseline="0" noProof="0" dirty="0">
                <a:ln>
                  <a:noFill/>
                </a:ln>
                <a:solidFill>
                  <a:schemeClr val="accent1"/>
                </a:solidFill>
                <a:effectLst/>
                <a:uLnTx/>
                <a:uFillTx/>
                <a:latin typeface="思源黑体" panose="020B0500000000000000" pitchFamily="34" charset="-122"/>
                <a:ea typeface="思源黑体" panose="020B0500000000000000" pitchFamily="34" charset="-122"/>
                <a:sym typeface="思源黑体" panose="020B0500000000000000" pitchFamily="34" charset="-122"/>
              </a:endParaRPr>
            </a:p>
          </p:txBody>
        </p:sp>
      </p:grpSp>
      <p:sp>
        <p:nvSpPr>
          <p:cNvPr id="14" name="文本框 17"/>
          <p:cNvSpPr txBox="1"/>
          <p:nvPr/>
        </p:nvSpPr>
        <p:spPr>
          <a:xfrm>
            <a:off x="4857750" y="2087245"/>
            <a:ext cx="6827520" cy="953135"/>
          </a:xfrm>
          <a:prstGeom prst="rect">
            <a:avLst/>
          </a:prstGeom>
          <a:noFill/>
        </p:spPr>
        <p:txBody>
          <a:bodyPr wrap="square" rtlCol="0">
            <a:spAutoFit/>
          </a:bodyPr>
          <a:lstStyle/>
          <a:p>
            <a:r>
              <a:rPr lang="zh-CN" altLang="en-US" sz="28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头脑风暴：西游记团队中，你会选哪两位和你一起创业</a:t>
            </a:r>
            <a:endParaRPr lang="zh-CN" altLang="en-US" sz="28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PA-文本框 9"/>
          <p:cNvSpPr txBox="1"/>
          <p:nvPr>
            <p:custDataLst>
              <p:tags r:id="rId2"/>
            </p:custDataLst>
          </p:nvPr>
        </p:nvSpPr>
        <p:spPr>
          <a:xfrm>
            <a:off x="4857750" y="3133725"/>
            <a:ext cx="5854065" cy="2009775"/>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r>
              <a:rPr lang="zh-CN" altLang="en-US" dirty="0">
                <a:solidFill>
                  <a:schemeClr val="bg1">
                    <a:lumMod val="95000"/>
                  </a:schemeClr>
                </a:solidFill>
                <a:latin typeface="思源黑体" panose="020B0500000000000000" pitchFamily="34" charset="-122"/>
                <a:ea typeface="思源黑体" panose="020B0500000000000000" pitchFamily="34" charset="-122"/>
                <a:sym typeface="思源黑体" panose="020B0500000000000000" pitchFamily="34" charset="-122"/>
              </a:rPr>
              <a:t>历史上的团队不计其数，最出名且最成功的恐怕非《西游记》里的取经团队了。团队精炼且成员又极具代表性。如果是你，会选哪两位和你一起创业？</a:t>
            </a:r>
            <a:endParaRPr lang="zh-CN" altLang="en-US" dirty="0">
              <a:solidFill>
                <a:schemeClr val="bg1">
                  <a:lumMod val="95000"/>
                </a:schemeClr>
              </a:solidFill>
              <a:latin typeface="思源黑体" panose="020B0500000000000000" pitchFamily="34" charset="-122"/>
              <a:ea typeface="思源黑体" panose="020B0500000000000000" pitchFamily="34" charset="-122"/>
              <a:sym typeface="思源黑体" panose="020B0500000000000000" pitchFamily="34" charset="-122"/>
            </a:endParaRPr>
          </a:p>
          <a:p>
            <a:r>
              <a:rPr lang="zh-CN" altLang="en-US" dirty="0">
                <a:solidFill>
                  <a:schemeClr val="bg1">
                    <a:lumMod val="95000"/>
                  </a:schemeClr>
                </a:solidFill>
                <a:latin typeface="思源黑体" panose="020B0500000000000000" pitchFamily="34" charset="-122"/>
                <a:ea typeface="思源黑体" panose="020B0500000000000000" pitchFamily="34" charset="-122"/>
                <a:sym typeface="思源黑体" panose="020B0500000000000000" pitchFamily="34" charset="-122"/>
              </a:rPr>
              <a:t>1. 唐僧：信仰，坚定方向；你做不做，跟我没关系，反正我是一定要做的。代表的是企业的CEO，虽然技能不一定强，但是有足够的信仰，能够画饼充饥，在企业刚起步时能够夸夸其谈，让团队能够死心塌地地跟随！</a:t>
            </a:r>
            <a:endParaRPr lang="zh-CN" altLang="en-US" dirty="0">
              <a:solidFill>
                <a:schemeClr val="bg1">
                  <a:lumMod val="95000"/>
                </a:schemeClr>
              </a:solidFill>
              <a:latin typeface="思源黑体" panose="020B0500000000000000" pitchFamily="34" charset="-122"/>
              <a:ea typeface="思源黑体" panose="020B0500000000000000" pitchFamily="34" charset="-122"/>
              <a:sym typeface="思源黑体" panose="020B0500000000000000" pitchFamily="34" charset="-122"/>
            </a:endParaRPr>
          </a:p>
          <a:p>
            <a:r>
              <a:rPr lang="zh-CN" altLang="en-US" dirty="0">
                <a:solidFill>
                  <a:schemeClr val="bg1">
                    <a:lumMod val="95000"/>
                  </a:schemeClr>
                </a:solidFill>
                <a:latin typeface="思源黑体" panose="020B0500000000000000" pitchFamily="34" charset="-122"/>
                <a:ea typeface="思源黑体" panose="020B0500000000000000" pitchFamily="34" charset="-122"/>
                <a:sym typeface="思源黑体" panose="020B0500000000000000" pitchFamily="34" charset="-122"/>
              </a:rPr>
              <a:t>2. 孙悟空：人脉关系和资源，运筹帷幄；代表的是企业中的运营者，有非常强的专业技能、公关能力，要强则强，要弱则弱，不管发生任何事，都会在第一时间冲锋陷阵，保卫整个团队的利益。</a:t>
            </a:r>
            <a:endParaRPr lang="zh-CN" altLang="en-US" dirty="0">
              <a:solidFill>
                <a:schemeClr val="bg1">
                  <a:lumMod val="9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grpId="0" nodeType="withEffect" p14:presetBounceEnd="80000">
                                      <p:stCondLst>
                                        <p:cond delay="250"/>
                                      </p:stCondLst>
                                      <p:childTnLst>
                                        <p:set>
                                          <p:cBhvr>
                                            <p:cTn id="6" dur="1" fill="hold">
                                              <p:stCondLst>
                                                <p:cond delay="0"/>
                                              </p:stCondLst>
                                            </p:cTn>
                                            <p:tgtEl>
                                              <p:spTgt spid="6"/>
                                            </p:tgtEl>
                                            <p:attrNameLst>
                                              <p:attrName>style.visibility</p:attrName>
                                            </p:attrNameLst>
                                          </p:cBhvr>
                                          <p:to>
                                            <p:strVal val="visible"/>
                                          </p:to>
                                        </p:set>
                                        <p:anim calcmode="lin" valueType="num" p14:bounceEnd="80000">
                                          <p:cBhvr additive="base">
                                            <p:cTn id="7" dur="500" fill="hold"/>
                                            <p:tgtEl>
                                              <p:spTgt spid="6"/>
                                            </p:tgtEl>
                                            <p:attrNameLst>
                                              <p:attrName>ppt_x</p:attrName>
                                            </p:attrNameLst>
                                          </p:cBhvr>
                                          <p:tavLst>
                                            <p:tav tm="0">
                                              <p:val>
                                                <p:strVal val="1+#ppt_w/2"/>
                                              </p:val>
                                            </p:tav>
                                            <p:tav tm="100000">
                                              <p:val>
                                                <p:strVal val="#ppt_x"/>
                                              </p:val>
                                            </p:tav>
                                          </p:tavLst>
                                        </p:anim>
                                        <p:anim calcmode="lin" valueType="num" p14:bounceEnd="80000">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2" presetClass="entr" presetSubtype="1" fill="hold" grpId="0" nodeType="withEffect">
                                      <p:stCondLst>
                                        <p:cond delay="1000"/>
                                      </p:stCondLst>
                                      <p:childTnLst>
                                        <p:set>
                                          <p:cBhvr>
                                            <p:cTn id="10" dur="1" fill="hold">
                                              <p:stCondLst>
                                                <p:cond delay="0"/>
                                              </p:stCondLst>
                                            </p:cTn>
                                            <p:tgtEl>
                                              <p:spTgt spid="16"/>
                                            </p:tgtEl>
                                            <p:attrNameLst>
                                              <p:attrName>style.visibility</p:attrName>
                                            </p:attrNameLst>
                                          </p:cBhvr>
                                          <p:to>
                                            <p:strVal val="visible"/>
                                          </p:to>
                                        </p:set>
                                        <p:animEffect transition="in" filter="wipe(up)">
                                          <p:cBhvr>
                                            <p:cTn id="1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6"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grpId="0" nodeType="withEffect">
                                      <p:stCondLst>
                                        <p:cond delay="25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2" presetClass="entr" presetSubtype="1" fill="hold" grpId="0" nodeType="withEffect">
                                      <p:stCondLst>
                                        <p:cond delay="1000"/>
                                      </p:stCondLst>
                                      <p:childTnLst>
                                        <p:set>
                                          <p:cBhvr>
                                            <p:cTn id="10" dur="1" fill="hold">
                                              <p:stCondLst>
                                                <p:cond delay="0"/>
                                              </p:stCondLst>
                                            </p:cTn>
                                            <p:tgtEl>
                                              <p:spTgt spid="16"/>
                                            </p:tgtEl>
                                            <p:attrNameLst>
                                              <p:attrName>style.visibility</p:attrName>
                                            </p:attrNameLst>
                                          </p:cBhvr>
                                          <p:to>
                                            <p:strVal val="visible"/>
                                          </p:to>
                                        </p:set>
                                        <p:animEffect transition="in" filter="wipe(up)">
                                          <p:cBhvr>
                                            <p:cTn id="1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6"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9"/>
          <p:cNvSpPr/>
          <p:nvPr/>
        </p:nvSpPr>
        <p:spPr bwMode="auto">
          <a:xfrm>
            <a:off x="5935844" y="472698"/>
            <a:ext cx="6256156" cy="6385302"/>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solidFill>
            <a:schemeClr val="bg1">
              <a:lumMod val="95000"/>
              <a:alpha val="75000"/>
            </a:schemeClr>
          </a:solidFill>
          <a:ln>
            <a:noFill/>
          </a:ln>
        </p:spPr>
        <p:txBody>
          <a:bodyPr vert="horz" wrap="square" lIns="91440" tIns="45720" rIns="91440" bIns="45720" numCol="1" anchor="t" anchorCtr="0" compatLnSpc="1"/>
          <a:lstStyle/>
          <a:p>
            <a:endParaRPr 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矩形 13"/>
          <p:cNvSpPr/>
          <p:nvPr/>
        </p:nvSpPr>
        <p:spPr>
          <a:xfrm>
            <a:off x="0" y="1815548"/>
            <a:ext cx="12192000" cy="3783496"/>
          </a:xfrm>
          <a:prstGeom prst="rect">
            <a:avLst/>
          </a:prstGeom>
          <a:blipFill>
            <a:blip r:embed="rId1"/>
            <a:stretch>
              <a:fillRect t="-57242" b="-5724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 name="矩形 12"/>
          <p:cNvSpPr/>
          <p:nvPr/>
        </p:nvSpPr>
        <p:spPr>
          <a:xfrm>
            <a:off x="0" y="1815548"/>
            <a:ext cx="12192000" cy="3783496"/>
          </a:xfrm>
          <a:prstGeom prst="rect">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 name="椭圆 5"/>
          <p:cNvSpPr/>
          <p:nvPr/>
        </p:nvSpPr>
        <p:spPr>
          <a:xfrm>
            <a:off x="452451" y="426058"/>
            <a:ext cx="551745" cy="551745"/>
          </a:xfrm>
          <a:prstGeom prst="ellipse">
            <a:avLst/>
          </a:prstGeom>
          <a:gradFill flip="none" rotWithShape="1">
            <a:gsLst>
              <a:gs pos="0">
                <a:schemeClr val="accent1"/>
              </a:gs>
              <a:gs pos="100000">
                <a:schemeClr val="accent2"/>
              </a:gs>
            </a:gsLst>
            <a:lin ang="10800000" scaled="1"/>
            <a:tileRect/>
          </a:gra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noAutofit/>
          </a:bodyPr>
          <a:lstStyle/>
          <a:p>
            <a:pPr algn="r" defTabSz="914400"/>
            <a:endParaRPr lang="zh-CN" altLang="en-US" sz="1400" b="1">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5" name="TextBox 7"/>
          <p:cNvSpPr txBox="1"/>
          <p:nvPr/>
        </p:nvSpPr>
        <p:spPr>
          <a:xfrm>
            <a:off x="1357981" y="472698"/>
            <a:ext cx="5821045" cy="521970"/>
          </a:xfrm>
          <a:prstGeom prst="rect">
            <a:avLst/>
          </a:prstGeom>
          <a:noFill/>
        </p:spPr>
        <p:txBody>
          <a:bodyPr wrap="none" rtlCol="0">
            <a:spAutoFit/>
          </a:bodyPr>
          <a:lstStyle/>
          <a:p>
            <a:pPr algn="l"/>
            <a:r>
              <a:rPr lang="zh-CN" sz="2800" b="1" spc="600"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rPr>
              <a:t>第六章　创业团队与创业文化</a:t>
            </a:r>
            <a:endParaRPr lang="zh-CN" sz="2800" b="1" spc="600"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12" name="Group 11"/>
          <p:cNvGrpSpPr/>
          <p:nvPr/>
        </p:nvGrpSpPr>
        <p:grpSpPr>
          <a:xfrm>
            <a:off x="1838036" y="2611830"/>
            <a:ext cx="2381772" cy="2190932"/>
            <a:chOff x="1470701" y="1821913"/>
            <a:chExt cx="3820826" cy="3607097"/>
          </a:xfrm>
        </p:grpSpPr>
        <p:sp>
          <p:nvSpPr>
            <p:cNvPr id="8" name="矩形 1"/>
            <p:cNvSpPr/>
            <p:nvPr/>
          </p:nvSpPr>
          <p:spPr>
            <a:xfrm>
              <a:off x="1470701" y="1821913"/>
              <a:ext cx="3820826" cy="360709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9" name="矩形 3"/>
            <p:cNvSpPr/>
            <p:nvPr/>
          </p:nvSpPr>
          <p:spPr>
            <a:xfrm>
              <a:off x="1470701" y="4952492"/>
              <a:ext cx="1339401" cy="47651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0" name="矩形 4"/>
            <p:cNvSpPr/>
            <p:nvPr/>
          </p:nvSpPr>
          <p:spPr>
            <a:xfrm>
              <a:off x="2810101" y="4952492"/>
              <a:ext cx="1566931" cy="4765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1" name="文本框 15"/>
            <p:cNvSpPr txBox="1"/>
            <p:nvPr/>
          </p:nvSpPr>
          <p:spPr>
            <a:xfrm>
              <a:off x="2019199" y="2450755"/>
              <a:ext cx="2723828" cy="197380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a:ln>
                    <a:noFill/>
                  </a:ln>
                  <a:solidFill>
                    <a:schemeClr val="accent1"/>
                  </a:solidFill>
                  <a:effectLst/>
                  <a:uLnTx/>
                  <a:uFillTx/>
                  <a:latin typeface="思源黑体" panose="020B0500000000000000" pitchFamily="34" charset="-122"/>
                  <a:ea typeface="思源黑体" panose="020B0500000000000000" pitchFamily="34" charset="-122"/>
                  <a:sym typeface="思源黑体" panose="020B0500000000000000" pitchFamily="34" charset="-122"/>
                </a:rPr>
                <a:t>案例</a:t>
              </a:r>
              <a:endParaRPr kumimoji="0" lang="en-US" altLang="zh-CN" sz="3600" b="0" i="0" u="none" strike="noStrike" kern="0" cap="none" spc="0" normalizeH="0" baseline="0" noProof="0" dirty="0">
                <a:ln>
                  <a:noFill/>
                </a:ln>
                <a:solidFill>
                  <a:schemeClr val="accent1"/>
                </a:solidFill>
                <a:effectLst/>
                <a:uLnTx/>
                <a:uFillTx/>
                <a:latin typeface="思源黑体" panose="020B0500000000000000" pitchFamily="34" charset="-122"/>
                <a:ea typeface="思源黑体" panose="020B0500000000000000" pitchFamily="34" charset="-122"/>
                <a:sym typeface="思源黑体" panose="020B0500000000000000" pitchFamily="34"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a:ln>
                    <a:noFill/>
                  </a:ln>
                  <a:solidFill>
                    <a:schemeClr val="accent1"/>
                  </a:solidFill>
                  <a:effectLst/>
                  <a:uLnTx/>
                  <a:uFillTx/>
                  <a:latin typeface="思源黑体" panose="020B0500000000000000" pitchFamily="34" charset="-122"/>
                  <a:ea typeface="思源黑体" panose="020B0500000000000000" pitchFamily="34" charset="-122"/>
                  <a:sym typeface="思源黑体" panose="020B0500000000000000" pitchFamily="34" charset="-122"/>
                </a:rPr>
                <a:t>小故事</a:t>
              </a:r>
              <a:endParaRPr kumimoji="0" lang="en-US" altLang="zh-CN" sz="3600" b="0" i="0" u="none" strike="noStrike" kern="0" cap="none" spc="0" normalizeH="0" baseline="0" noProof="0" dirty="0">
                <a:ln>
                  <a:noFill/>
                </a:ln>
                <a:solidFill>
                  <a:schemeClr val="accent1"/>
                </a:solidFill>
                <a:effectLst/>
                <a:uLnTx/>
                <a:uFillTx/>
                <a:latin typeface="思源黑体" panose="020B0500000000000000" pitchFamily="34" charset="-122"/>
                <a:ea typeface="思源黑体" panose="020B0500000000000000" pitchFamily="34" charset="-122"/>
                <a:sym typeface="思源黑体" panose="020B0500000000000000" pitchFamily="34" charset="-122"/>
              </a:endParaRPr>
            </a:p>
          </p:txBody>
        </p:sp>
      </p:grpSp>
      <p:sp>
        <p:nvSpPr>
          <p:cNvPr id="14" name="文本框 17"/>
          <p:cNvSpPr txBox="1"/>
          <p:nvPr/>
        </p:nvSpPr>
        <p:spPr>
          <a:xfrm>
            <a:off x="4857750" y="2087245"/>
            <a:ext cx="6827520" cy="953135"/>
          </a:xfrm>
          <a:prstGeom prst="rect">
            <a:avLst/>
          </a:prstGeom>
          <a:noFill/>
        </p:spPr>
        <p:txBody>
          <a:bodyPr wrap="square" rtlCol="0">
            <a:spAutoFit/>
          </a:bodyPr>
          <a:lstStyle/>
          <a:p>
            <a:r>
              <a:rPr lang="zh-CN" altLang="en-US" sz="28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头脑风暴：西游记团队中，你会选哪两位和你一起创业</a:t>
            </a:r>
            <a:endParaRPr lang="zh-CN" altLang="en-US" sz="28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PA-文本框 9"/>
          <p:cNvSpPr txBox="1"/>
          <p:nvPr>
            <p:custDataLst>
              <p:tags r:id="rId2"/>
            </p:custDataLst>
          </p:nvPr>
        </p:nvSpPr>
        <p:spPr>
          <a:xfrm>
            <a:off x="4857750" y="3133725"/>
            <a:ext cx="5854065" cy="1529715"/>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r>
              <a:rPr lang="zh-CN" altLang="en-US" dirty="0">
                <a:solidFill>
                  <a:schemeClr val="bg1">
                    <a:lumMod val="95000"/>
                  </a:schemeClr>
                </a:solidFill>
                <a:latin typeface="思源黑体" panose="020B0500000000000000" pitchFamily="34" charset="-122"/>
                <a:ea typeface="思源黑体" panose="020B0500000000000000" pitchFamily="34" charset="-122"/>
                <a:sym typeface="思源黑体" panose="020B0500000000000000" pitchFamily="34" charset="-122"/>
              </a:rPr>
              <a:t>3. 猪八戒：跟随和协调；红军长征途中，很多人就是这样跟着走的，他们并不清楚为什么要这样，只是跟着感觉走。猪八戒最大的一个本领就是跟对了团队，跟对一个团队，有人带，有人教，有人帮！</a:t>
            </a:r>
            <a:endParaRPr lang="zh-CN" altLang="en-US" dirty="0">
              <a:solidFill>
                <a:schemeClr val="bg1">
                  <a:lumMod val="95000"/>
                </a:schemeClr>
              </a:solidFill>
              <a:latin typeface="思源黑体" panose="020B0500000000000000" pitchFamily="34" charset="-122"/>
              <a:ea typeface="思源黑体" panose="020B0500000000000000" pitchFamily="34" charset="-122"/>
              <a:sym typeface="思源黑体" panose="020B0500000000000000" pitchFamily="34" charset="-122"/>
            </a:endParaRPr>
          </a:p>
          <a:p>
            <a:r>
              <a:rPr lang="zh-CN" altLang="en-US" dirty="0">
                <a:solidFill>
                  <a:schemeClr val="bg1">
                    <a:lumMod val="95000"/>
                  </a:schemeClr>
                </a:solidFill>
                <a:latin typeface="思源黑体" panose="020B0500000000000000" pitchFamily="34" charset="-122"/>
                <a:ea typeface="思源黑体" panose="020B0500000000000000" pitchFamily="34" charset="-122"/>
                <a:sym typeface="思源黑体" panose="020B0500000000000000" pitchFamily="34" charset="-122"/>
              </a:rPr>
              <a:t>4. 沙僧：踏实而强有力的执行；代表的是企业中的基层，没技能，没口才，但是有非常强的执行能力，领导让做什么就会踏踏实实地去做，跟着党的方向走，上面不管什么动荡都影响不了他，说白了就是混吃等死，团队倒了，他也就跟着倒了。</a:t>
            </a:r>
            <a:endParaRPr lang="zh-CN" altLang="en-US" dirty="0">
              <a:solidFill>
                <a:schemeClr val="bg1">
                  <a:lumMod val="9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grpId="0" nodeType="withEffect" p14:presetBounceEnd="80000">
                                      <p:stCondLst>
                                        <p:cond delay="250"/>
                                      </p:stCondLst>
                                      <p:childTnLst>
                                        <p:set>
                                          <p:cBhvr>
                                            <p:cTn id="6" dur="1" fill="hold">
                                              <p:stCondLst>
                                                <p:cond delay="0"/>
                                              </p:stCondLst>
                                            </p:cTn>
                                            <p:tgtEl>
                                              <p:spTgt spid="6"/>
                                            </p:tgtEl>
                                            <p:attrNameLst>
                                              <p:attrName>style.visibility</p:attrName>
                                            </p:attrNameLst>
                                          </p:cBhvr>
                                          <p:to>
                                            <p:strVal val="visible"/>
                                          </p:to>
                                        </p:set>
                                        <p:anim calcmode="lin" valueType="num" p14:bounceEnd="80000">
                                          <p:cBhvr additive="base">
                                            <p:cTn id="7" dur="500" fill="hold"/>
                                            <p:tgtEl>
                                              <p:spTgt spid="6"/>
                                            </p:tgtEl>
                                            <p:attrNameLst>
                                              <p:attrName>ppt_x</p:attrName>
                                            </p:attrNameLst>
                                          </p:cBhvr>
                                          <p:tavLst>
                                            <p:tav tm="0">
                                              <p:val>
                                                <p:strVal val="1+#ppt_w/2"/>
                                              </p:val>
                                            </p:tav>
                                            <p:tav tm="100000">
                                              <p:val>
                                                <p:strVal val="#ppt_x"/>
                                              </p:val>
                                            </p:tav>
                                          </p:tavLst>
                                        </p:anim>
                                        <p:anim calcmode="lin" valueType="num" p14:bounceEnd="80000">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2" presetClass="entr" presetSubtype="1" fill="hold" grpId="0" nodeType="withEffect">
                                      <p:stCondLst>
                                        <p:cond delay="1000"/>
                                      </p:stCondLst>
                                      <p:childTnLst>
                                        <p:set>
                                          <p:cBhvr>
                                            <p:cTn id="10" dur="1" fill="hold">
                                              <p:stCondLst>
                                                <p:cond delay="0"/>
                                              </p:stCondLst>
                                            </p:cTn>
                                            <p:tgtEl>
                                              <p:spTgt spid="16"/>
                                            </p:tgtEl>
                                            <p:attrNameLst>
                                              <p:attrName>style.visibility</p:attrName>
                                            </p:attrNameLst>
                                          </p:cBhvr>
                                          <p:to>
                                            <p:strVal val="visible"/>
                                          </p:to>
                                        </p:set>
                                        <p:animEffect transition="in" filter="wipe(up)">
                                          <p:cBhvr>
                                            <p:cTn id="1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16"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grpId="0" nodeType="withEffect">
                                      <p:stCondLst>
                                        <p:cond delay="25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2" presetClass="entr" presetSubtype="1" fill="hold" grpId="0" nodeType="withEffect">
                                      <p:stCondLst>
                                        <p:cond delay="1000"/>
                                      </p:stCondLst>
                                      <p:childTnLst>
                                        <p:set>
                                          <p:cBhvr>
                                            <p:cTn id="10" dur="1" fill="hold">
                                              <p:stCondLst>
                                                <p:cond delay="0"/>
                                              </p:stCondLst>
                                            </p:cTn>
                                            <p:tgtEl>
                                              <p:spTgt spid="16"/>
                                            </p:tgtEl>
                                            <p:attrNameLst>
                                              <p:attrName>style.visibility</p:attrName>
                                            </p:attrNameLst>
                                          </p:cBhvr>
                                          <p:to>
                                            <p:strVal val="visible"/>
                                          </p:to>
                                        </p:set>
                                        <p:animEffect transition="in" filter="wipe(up)">
                                          <p:cBhvr>
                                            <p:cTn id="1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16"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7"/>
          <p:cNvSpPr txBox="1"/>
          <p:nvPr/>
        </p:nvSpPr>
        <p:spPr>
          <a:xfrm>
            <a:off x="1094105" y="410845"/>
            <a:ext cx="4188460" cy="368300"/>
          </a:xfrm>
          <a:prstGeom prst="rect">
            <a:avLst/>
          </a:prstGeom>
          <a:noFill/>
        </p:spPr>
        <p:txBody>
          <a:bodyPr wrap="square" rtlCol="0">
            <a:spAutoFit/>
          </a:bodyPr>
          <a:lstStyle/>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第一节　创业团队</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Picture Placeholder 2"/>
          <p:cNvSpPr txBox="1"/>
          <p:nvPr/>
        </p:nvSpPr>
        <p:spPr>
          <a:xfrm>
            <a:off x="7036872" y="1214372"/>
            <a:ext cx="2901172" cy="1919756"/>
          </a:xfrm>
          <a:custGeom>
            <a:avLst/>
            <a:gdLst>
              <a:gd name="connsiteX0" fmla="*/ 0 w 2927525"/>
              <a:gd name="connsiteY0" fmla="*/ 0 h 2244435"/>
              <a:gd name="connsiteX1" fmla="*/ 2927525 w 2927525"/>
              <a:gd name="connsiteY1" fmla="*/ 0 h 2244435"/>
              <a:gd name="connsiteX2" fmla="*/ 2927525 w 2927525"/>
              <a:gd name="connsiteY2" fmla="*/ 2244435 h 2244435"/>
              <a:gd name="connsiteX3" fmla="*/ 0 w 2927525"/>
              <a:gd name="connsiteY3" fmla="*/ 2244435 h 2244435"/>
            </a:gdLst>
            <a:ahLst/>
            <a:cxnLst>
              <a:cxn ang="0">
                <a:pos x="connsiteX0" y="connsiteY0"/>
              </a:cxn>
              <a:cxn ang="0">
                <a:pos x="connsiteX1" y="connsiteY1"/>
              </a:cxn>
              <a:cxn ang="0">
                <a:pos x="connsiteX2" y="connsiteY2"/>
              </a:cxn>
              <a:cxn ang="0">
                <a:pos x="connsiteX3" y="connsiteY3"/>
              </a:cxn>
            </a:cxnLst>
            <a:rect l="l" t="t" r="r" b="b"/>
            <a:pathLst>
              <a:path w="2927525" h="2244435">
                <a:moveTo>
                  <a:pt x="0" y="0"/>
                </a:moveTo>
                <a:lnTo>
                  <a:pt x="2927525" y="0"/>
                </a:lnTo>
                <a:lnTo>
                  <a:pt x="2927525" y="2244435"/>
                </a:lnTo>
                <a:lnTo>
                  <a:pt x="0" y="2244435"/>
                </a:lnTo>
                <a:close/>
              </a:path>
            </a:pathLst>
          </a:custGeom>
          <a:blipFill>
            <a:blip r:embed="rId1"/>
            <a:stretch>
              <a:fillRect l="-408" r="-408"/>
            </a:stretch>
          </a:blipFill>
        </p:spPr>
        <p:txBody>
          <a:bodyPr/>
          <a:lstStyle/>
          <a:p>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 name="Picture Placeholder 4"/>
          <p:cNvSpPr txBox="1"/>
          <p:nvPr/>
        </p:nvSpPr>
        <p:spPr>
          <a:xfrm>
            <a:off x="7028133" y="3134128"/>
            <a:ext cx="2909911" cy="2415635"/>
          </a:xfrm>
          <a:custGeom>
            <a:avLst/>
            <a:gdLst>
              <a:gd name="connsiteX0" fmla="*/ 0 w 2927525"/>
              <a:gd name="connsiteY0" fmla="*/ 0 h 3429000"/>
              <a:gd name="connsiteX1" fmla="*/ 2927525 w 2927525"/>
              <a:gd name="connsiteY1" fmla="*/ 0 h 3429000"/>
              <a:gd name="connsiteX2" fmla="*/ 2927525 w 2927525"/>
              <a:gd name="connsiteY2" fmla="*/ 3429000 h 3429000"/>
              <a:gd name="connsiteX3" fmla="*/ 0 w 2927525"/>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2927525" h="3429000">
                <a:moveTo>
                  <a:pt x="0" y="0"/>
                </a:moveTo>
                <a:lnTo>
                  <a:pt x="2927525" y="0"/>
                </a:lnTo>
                <a:lnTo>
                  <a:pt x="2927525" y="3429000"/>
                </a:lnTo>
                <a:lnTo>
                  <a:pt x="0" y="3429000"/>
                </a:lnTo>
                <a:close/>
              </a:path>
            </a:pathLst>
          </a:custGeom>
          <a:blipFill>
            <a:blip r:embed="rId2"/>
            <a:stretch>
              <a:fillRect l="-11899" r="-11899"/>
            </a:stretch>
          </a:blipFill>
        </p:spPr>
        <p:txBody>
          <a:bodyPr/>
          <a:lstStyle/>
          <a:p>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7" name="TextBox 7"/>
          <p:cNvSpPr txBox="1"/>
          <p:nvPr/>
        </p:nvSpPr>
        <p:spPr>
          <a:xfrm>
            <a:off x="1874733" y="1398903"/>
            <a:ext cx="3027680" cy="1076325"/>
          </a:xfrm>
          <a:prstGeom prst="rect">
            <a:avLst/>
          </a:prstGeom>
          <a:noFill/>
        </p:spPr>
        <p:txBody>
          <a:bodyPr wrap="none" rtlCol="0">
            <a:spAutoFit/>
          </a:bodyPr>
          <a:lstStyle/>
          <a:p>
            <a:pPr algn="l"/>
            <a:r>
              <a:rPr lang="zh-CN" altLang="en-US" sz="3200" dirty="0">
                <a:latin typeface="思源黑体" panose="020B0500000000000000" pitchFamily="34" charset="-122"/>
                <a:ea typeface="思源黑体" panose="020B0500000000000000" pitchFamily="34" charset="-122"/>
                <a:sym typeface="思源黑体" panose="020B0500000000000000" pitchFamily="34" charset="-122"/>
              </a:rPr>
              <a:t>创业团队的</a:t>
            </a:r>
            <a:endParaRPr lang="zh-CN" altLang="en-US" sz="3200" dirty="0">
              <a:latin typeface="思源黑体" panose="020B0500000000000000" pitchFamily="34" charset="-122"/>
              <a:ea typeface="思源黑体" panose="020B0500000000000000" pitchFamily="34" charset="-122"/>
              <a:sym typeface="思源黑体" panose="020B0500000000000000" pitchFamily="34" charset="-122"/>
            </a:endParaRPr>
          </a:p>
          <a:p>
            <a:pPr algn="l"/>
            <a:r>
              <a:rPr lang="zh-CN" altLang="en-US" sz="3200" dirty="0">
                <a:solidFill>
                  <a:srgbClr val="1D9A78"/>
                </a:solidFill>
                <a:latin typeface="思源黑体" panose="020B0500000000000000" pitchFamily="34" charset="-122"/>
                <a:ea typeface="思源黑体" panose="020B0500000000000000" pitchFamily="34" charset="-122"/>
                <a:sym typeface="思源黑体" panose="020B0500000000000000" pitchFamily="34" charset="-122"/>
              </a:rPr>
              <a:t>定义和构成要素</a:t>
            </a:r>
            <a:endParaRPr lang="zh-CN" altLang="en-US" sz="3200" dirty="0">
              <a:solidFill>
                <a:srgbClr val="1D9A78"/>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9" name="TextBox 24"/>
          <p:cNvSpPr txBox="1"/>
          <p:nvPr/>
        </p:nvSpPr>
        <p:spPr>
          <a:xfrm>
            <a:off x="1874345" y="2613260"/>
            <a:ext cx="4221655" cy="2329815"/>
          </a:xfrm>
          <a:prstGeom prst="rect">
            <a:avLst/>
          </a:prstGeom>
          <a:noFill/>
        </p:spPr>
        <p:txBody>
          <a:bodyPr wrap="square" lIns="91423" tIns="45712" rIns="91423" bIns="45712" rtlCol="0">
            <a:spAutoFit/>
          </a:bodyPr>
          <a:lstStyle/>
          <a:p>
            <a:pPr lvl="0" defTabSz="1217930">
              <a:lnSpc>
                <a:spcPct val="130000"/>
              </a:lnSpc>
              <a:spcBef>
                <a:spcPts val="0"/>
              </a:spcBef>
              <a:spcAft>
                <a:spcPts val="0"/>
              </a:spcAft>
              <a:defRPr/>
            </a:pPr>
            <a:r>
              <a:rPr lang="zh-CN" altLang="en-US" sz="16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创业团队是</a:t>
            </a:r>
            <a:r>
              <a:rPr lang="zh-CN" altLang="en-US" sz="1600" dirty="0">
                <a:solidFill>
                  <a:srgbClr val="1D9A78"/>
                </a:solidFill>
                <a:effectLst>
                  <a:outerShdw blurRad="38100" dist="38100" dir="2700000" algn="tl">
                    <a:srgbClr val="000000">
                      <a:alpha val="43137"/>
                    </a:srgbClr>
                  </a:outerShdw>
                </a:effectLst>
                <a:latin typeface="思源黑体" panose="020B0500000000000000" pitchFamily="34" charset="-122"/>
                <a:ea typeface="思源黑体" panose="020B0500000000000000" pitchFamily="34" charset="-122"/>
                <a:sym typeface="思源黑体" panose="020B0500000000000000" pitchFamily="34" charset="-122"/>
              </a:rPr>
              <a:t>为进行创业而形成的集体</a:t>
            </a:r>
            <a:r>
              <a:rPr lang="zh-CN" altLang="en-US" sz="16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它使各成员联合起来，在行为上形成彼此影响的交互作用、在心理上意识到其他成员的存在及彼此相互归属的感受和工作精神。这种集体不同于一般意义上的社会团体，它存在于企业之中，因创业的关系而联结起来却又超乎个人、领导和组织之外。</a:t>
            </a:r>
            <a:endParaRPr lang="zh-CN" altLang="en-US" sz="16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文本框 17"/>
          <p:cNvSpPr txBox="1"/>
          <p:nvPr/>
        </p:nvSpPr>
        <p:spPr>
          <a:xfrm>
            <a:off x="1088390" y="381635"/>
            <a:ext cx="10175240" cy="645160"/>
          </a:xfrm>
          <a:prstGeom prst="rect">
            <a:avLst/>
          </a:prstGeom>
          <a:noFill/>
        </p:spPr>
        <p:txBody>
          <a:bodyPr wrap="square" rtlCol="0">
            <a:spAutoFit/>
          </a:bodyPr>
          <a:lstStyle/>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具体而言，创业团队与一般团队在目的、权益分享、职务等级、影响范围等多个方面都存在差异，见表6-1</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0" name="Rectangle 29"/>
          <p:cNvSpPr/>
          <p:nvPr/>
        </p:nvSpPr>
        <p:spPr>
          <a:xfrm>
            <a:off x="927735" y="1149985"/>
            <a:ext cx="10335895" cy="386080"/>
          </a:xfrm>
          <a:prstGeom prst="rect">
            <a:avLst/>
          </a:prstGeom>
        </p:spPr>
        <p:txBody>
          <a:bodyPr wrap="square">
            <a:spAutoFit/>
          </a:bodyPr>
          <a:lstStyle/>
          <a:p>
            <a:pPr lvl="0" algn="ctr">
              <a:lnSpc>
                <a:spcPct val="120000"/>
              </a:lnSpc>
              <a:spcBef>
                <a:spcPts val="0"/>
              </a:spcBef>
              <a:spcAft>
                <a:spcPts val="0"/>
              </a:spcAft>
              <a:defRPr/>
            </a:pPr>
            <a:r>
              <a:rPr lang="zh-CN" altLang="en-US" sz="16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表6-1 一般团队与创业团队的差异</a:t>
            </a:r>
            <a:endParaRPr lang="zh-CN" altLang="en-US" sz="16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graphicFrame>
        <p:nvGraphicFramePr>
          <p:cNvPr id="2" name="表格 1"/>
          <p:cNvGraphicFramePr/>
          <p:nvPr/>
        </p:nvGraphicFramePr>
        <p:xfrm>
          <a:off x="617220" y="1524000"/>
          <a:ext cx="10974705" cy="4445000"/>
        </p:xfrm>
        <a:graphic>
          <a:graphicData uri="http://schemas.openxmlformats.org/drawingml/2006/table">
            <a:tbl>
              <a:tblPr firstRow="1" bandRow="1">
                <a:tableStyleId>{5C22544A-7EE6-4342-B048-85BDC9FD1C3A}</a:tableStyleId>
              </a:tblPr>
              <a:tblGrid>
                <a:gridCol w="2518410"/>
                <a:gridCol w="3902075"/>
                <a:gridCol w="4554220"/>
              </a:tblGrid>
              <a:tr h="444500">
                <a:tc>
                  <a:txBody>
                    <a:bodyPr/>
                    <a:p>
                      <a:pPr algn="ctr">
                        <a:buNone/>
                      </a:pPr>
                      <a:r>
                        <a:rPr lang="zh-CN" altLang="en-US"/>
                        <a:t>比较项目</a:t>
                      </a:r>
                      <a:endParaRPr lang="zh-CN" altLang="en-US"/>
                    </a:p>
                  </a:txBody>
                  <a:tcPr anchor="ctr" anchorCtr="0"/>
                </a:tc>
                <a:tc>
                  <a:txBody>
                    <a:bodyPr/>
                    <a:p>
                      <a:pPr algn="ctr">
                        <a:buNone/>
                      </a:pPr>
                      <a:r>
                        <a:rPr lang="zh-CN" altLang="en-US"/>
                        <a:t>一般团队</a:t>
                      </a:r>
                      <a:endParaRPr lang="zh-CN" altLang="en-US"/>
                    </a:p>
                  </a:txBody>
                  <a:tcPr anchor="ctr" anchorCtr="0"/>
                </a:tc>
                <a:tc>
                  <a:txBody>
                    <a:bodyPr/>
                    <a:p>
                      <a:pPr algn="ctr">
                        <a:buNone/>
                      </a:pPr>
                      <a:r>
                        <a:rPr lang="zh-CN" altLang="en-US"/>
                        <a:t>创业团队</a:t>
                      </a:r>
                      <a:endParaRPr lang="zh-CN" altLang="en-US"/>
                    </a:p>
                  </a:txBody>
                  <a:tcPr anchor="ctr" anchorCtr="0"/>
                </a:tc>
              </a:tr>
              <a:tr h="444500">
                <a:tc>
                  <a:txBody>
                    <a:bodyPr/>
                    <a:p>
                      <a:pPr algn="ctr">
                        <a:buNone/>
                      </a:pPr>
                      <a:r>
                        <a:rPr lang="zh-CN" altLang="en-US"/>
                        <a:t>目的</a:t>
                      </a:r>
                      <a:endParaRPr lang="zh-CN" altLang="en-US"/>
                    </a:p>
                  </a:txBody>
                  <a:tcPr anchor="ctr" anchorCtr="0"/>
                </a:tc>
                <a:tc>
                  <a:txBody>
                    <a:bodyPr/>
                    <a:p>
                      <a:pPr algn="l">
                        <a:buNone/>
                      </a:pPr>
                      <a:r>
                        <a:rPr lang="zh-CN" altLang="en-US"/>
                        <a:t>解决某类或某个具体问题</a:t>
                      </a:r>
                      <a:endParaRPr lang="zh-CN" altLang="en-US"/>
                    </a:p>
                  </a:txBody>
                  <a:tcPr anchor="ctr" anchorCtr="0"/>
                </a:tc>
                <a:tc>
                  <a:txBody>
                    <a:bodyPr/>
                    <a:p>
                      <a:pPr algn="l">
                        <a:buNone/>
                      </a:pPr>
                      <a:r>
                        <a:rPr lang="zh-CN" altLang="en-US"/>
                        <a:t>开创新企业或者拓展新事业</a:t>
                      </a:r>
                      <a:endParaRPr lang="zh-CN" altLang="en-US"/>
                    </a:p>
                  </a:txBody>
                  <a:tcPr anchor="ctr" anchorCtr="0"/>
                </a:tc>
              </a:tr>
              <a:tr h="444500">
                <a:tc>
                  <a:txBody>
                    <a:bodyPr/>
                    <a:p>
                      <a:pPr algn="ctr">
                        <a:buNone/>
                      </a:pPr>
                      <a:r>
                        <a:rPr lang="zh-CN" altLang="en-US"/>
                        <a:t>权益分享</a:t>
                      </a:r>
                      <a:endParaRPr lang="zh-CN" altLang="en-US"/>
                    </a:p>
                  </a:txBody>
                  <a:tcPr anchor="ctr" anchorCtr="0"/>
                </a:tc>
                <a:tc>
                  <a:txBody>
                    <a:bodyPr/>
                    <a:p>
                      <a:pPr algn="l">
                        <a:buNone/>
                      </a:pPr>
                      <a:r>
                        <a:rPr lang="zh-CN" altLang="en-US"/>
                        <a:t>并不必然拥有股份</a:t>
                      </a:r>
                      <a:endParaRPr lang="zh-CN" altLang="en-US"/>
                    </a:p>
                  </a:txBody>
                  <a:tcPr anchor="ctr" anchorCtr="0"/>
                </a:tc>
                <a:tc>
                  <a:txBody>
                    <a:bodyPr/>
                    <a:p>
                      <a:pPr algn="l">
                        <a:buNone/>
                      </a:pPr>
                      <a:r>
                        <a:rPr lang="zh-CN" altLang="en-US"/>
                        <a:t>一般在企业中都拥有股份</a:t>
                      </a:r>
                      <a:endParaRPr lang="zh-CN" altLang="en-US"/>
                    </a:p>
                  </a:txBody>
                  <a:tcPr anchor="ctr" anchorCtr="0"/>
                </a:tc>
              </a:tr>
              <a:tr h="444500">
                <a:tc>
                  <a:txBody>
                    <a:bodyPr/>
                    <a:p>
                      <a:pPr algn="ctr">
                        <a:buNone/>
                      </a:pPr>
                      <a:r>
                        <a:rPr lang="zh-CN" altLang="en-US"/>
                        <a:t>职务等级</a:t>
                      </a:r>
                      <a:endParaRPr lang="zh-CN" altLang="en-US"/>
                    </a:p>
                  </a:txBody>
                  <a:tcPr anchor="ctr" anchorCtr="0"/>
                </a:tc>
                <a:tc>
                  <a:txBody>
                    <a:bodyPr/>
                    <a:p>
                      <a:pPr algn="l">
                        <a:buNone/>
                      </a:pPr>
                      <a:r>
                        <a:rPr lang="zh-CN" altLang="en-US"/>
                        <a:t>成员并不局限于高层管理者职位</a:t>
                      </a:r>
                      <a:endParaRPr lang="zh-CN" altLang="en-US"/>
                    </a:p>
                  </a:txBody>
                  <a:tcPr anchor="ctr" anchorCtr="0"/>
                </a:tc>
                <a:tc>
                  <a:txBody>
                    <a:bodyPr/>
                    <a:p>
                      <a:pPr algn="l">
                        <a:buNone/>
                      </a:pPr>
                      <a:r>
                        <a:rPr lang="zh-CN" altLang="en-US"/>
                        <a:t>成员处在高层管理者职位</a:t>
                      </a:r>
                      <a:endParaRPr lang="zh-CN" altLang="en-US"/>
                    </a:p>
                  </a:txBody>
                  <a:tcPr anchor="ctr" anchorCtr="0"/>
                </a:tc>
              </a:tr>
              <a:tr h="444500">
                <a:tc>
                  <a:txBody>
                    <a:bodyPr/>
                    <a:p>
                      <a:pPr algn="ctr">
                        <a:buNone/>
                      </a:pPr>
                      <a:r>
                        <a:rPr lang="zh-CN" altLang="en-US"/>
                        <a:t>影响范围</a:t>
                      </a:r>
                      <a:endParaRPr lang="zh-CN" altLang="en-US"/>
                    </a:p>
                  </a:txBody>
                  <a:tcPr anchor="ctr" anchorCtr="0"/>
                </a:tc>
                <a:tc>
                  <a:txBody>
                    <a:bodyPr/>
                    <a:p>
                      <a:pPr algn="l">
                        <a:buNone/>
                      </a:pPr>
                      <a:r>
                        <a:rPr lang="zh-CN" altLang="en-US"/>
                        <a:t>只是影响局部性、任务性的问题</a:t>
                      </a:r>
                      <a:endParaRPr lang="zh-CN" altLang="en-US"/>
                    </a:p>
                  </a:txBody>
                  <a:tcPr anchor="ctr" anchorCtr="0"/>
                </a:tc>
                <a:tc>
                  <a:txBody>
                    <a:bodyPr/>
                    <a:p>
                      <a:pPr algn="l">
                        <a:buNone/>
                      </a:pPr>
                      <a:r>
                        <a:rPr lang="zh-CN" altLang="en-US"/>
                        <a:t>影响组织决策的各个层面，涉及范围广</a:t>
                      </a:r>
                      <a:endParaRPr lang="zh-CN" altLang="en-US"/>
                    </a:p>
                  </a:txBody>
                  <a:tcPr anchor="ctr" anchorCtr="0"/>
                </a:tc>
              </a:tr>
              <a:tr h="444500">
                <a:tc>
                  <a:txBody>
                    <a:bodyPr/>
                    <a:p>
                      <a:pPr algn="ctr">
                        <a:buNone/>
                      </a:pPr>
                      <a:r>
                        <a:rPr lang="zh-CN" altLang="en-US"/>
                        <a:t>组织依据</a:t>
                      </a:r>
                      <a:endParaRPr lang="zh-CN" altLang="en-US"/>
                    </a:p>
                  </a:txBody>
                  <a:tcPr anchor="ctr" anchorCtr="0"/>
                </a:tc>
                <a:tc>
                  <a:txBody>
                    <a:bodyPr/>
                    <a:p>
                      <a:pPr algn="l">
                        <a:buNone/>
                      </a:pPr>
                      <a:r>
                        <a:rPr lang="zh-CN" altLang="en-US"/>
                        <a:t>基于解决特定问题而临时组建在一起</a:t>
                      </a:r>
                      <a:endParaRPr lang="zh-CN" altLang="en-US"/>
                    </a:p>
                  </a:txBody>
                  <a:tcPr anchor="ctr" anchorCtr="0"/>
                </a:tc>
                <a:tc>
                  <a:txBody>
                    <a:bodyPr/>
                    <a:p>
                      <a:pPr algn="l">
                        <a:buNone/>
                      </a:pPr>
                      <a:r>
                        <a:rPr lang="zh-CN" altLang="en-US"/>
                        <a:t>基于目标远景而经常性地一起共事</a:t>
                      </a:r>
                      <a:endParaRPr lang="zh-CN" altLang="en-US"/>
                    </a:p>
                  </a:txBody>
                  <a:tcPr anchor="ctr" anchorCtr="0"/>
                </a:tc>
              </a:tr>
              <a:tr h="444500">
                <a:tc>
                  <a:txBody>
                    <a:bodyPr/>
                    <a:p>
                      <a:pPr algn="ctr">
                        <a:buNone/>
                      </a:pPr>
                      <a:r>
                        <a:rPr lang="zh-CN" altLang="en-US"/>
                        <a:t>关注视角</a:t>
                      </a:r>
                      <a:endParaRPr lang="zh-CN" altLang="en-US"/>
                    </a:p>
                  </a:txBody>
                  <a:tcPr anchor="ctr" anchorCtr="0"/>
                </a:tc>
                <a:tc>
                  <a:txBody>
                    <a:bodyPr/>
                    <a:p>
                      <a:pPr algn="l">
                        <a:buNone/>
                      </a:pPr>
                      <a:r>
                        <a:rPr lang="zh-CN" altLang="en-US"/>
                        <a:t>战术性、执行性的问题</a:t>
                      </a:r>
                      <a:endParaRPr lang="zh-CN" altLang="en-US"/>
                    </a:p>
                  </a:txBody>
                  <a:tcPr anchor="ctr" anchorCtr="0"/>
                </a:tc>
                <a:tc>
                  <a:txBody>
                    <a:bodyPr/>
                    <a:p>
                      <a:pPr algn="l">
                        <a:buNone/>
                      </a:pPr>
                      <a:r>
                        <a:rPr lang="zh-CN" altLang="en-US"/>
                        <a:t>战略性的决策问题</a:t>
                      </a:r>
                      <a:endParaRPr lang="zh-CN" altLang="en-US"/>
                    </a:p>
                  </a:txBody>
                  <a:tcPr anchor="ctr" anchorCtr="0"/>
                </a:tc>
              </a:tr>
              <a:tr h="444500">
                <a:tc>
                  <a:txBody>
                    <a:bodyPr/>
                    <a:p>
                      <a:pPr algn="ctr">
                        <a:buNone/>
                      </a:pPr>
                      <a:r>
                        <a:rPr lang="zh-CN" altLang="en-US"/>
                        <a:t>领导方式</a:t>
                      </a:r>
                      <a:endParaRPr lang="zh-CN" altLang="en-US"/>
                    </a:p>
                  </a:txBody>
                  <a:tcPr anchor="ctr" anchorCtr="0"/>
                </a:tc>
                <a:tc>
                  <a:txBody>
                    <a:bodyPr/>
                    <a:p>
                      <a:pPr algn="l">
                        <a:buNone/>
                      </a:pPr>
                      <a:r>
                        <a:rPr lang="zh-CN" altLang="en-US"/>
                        <a:t>受公司最高层的直接领导和指挥</a:t>
                      </a:r>
                      <a:endParaRPr lang="zh-CN" altLang="en-US"/>
                    </a:p>
                  </a:txBody>
                  <a:tcPr anchor="ctr" anchorCtr="0"/>
                </a:tc>
                <a:tc>
                  <a:txBody>
                    <a:bodyPr/>
                    <a:p>
                      <a:pPr algn="l">
                        <a:buNone/>
                      </a:pPr>
                      <a:r>
                        <a:rPr lang="zh-CN" altLang="en-US"/>
                        <a:t>以高管层的自主管理为主</a:t>
                      </a:r>
                      <a:endParaRPr lang="zh-CN" altLang="en-US"/>
                    </a:p>
                  </a:txBody>
                  <a:tcPr anchor="ctr" anchorCtr="0"/>
                </a:tc>
              </a:tr>
              <a:tr h="444500">
                <a:tc>
                  <a:txBody>
                    <a:bodyPr/>
                    <a:p>
                      <a:pPr algn="ctr">
                        <a:buNone/>
                      </a:pPr>
                      <a:r>
                        <a:rPr lang="zh-CN" altLang="en-US"/>
                        <a:t>成员对团队的承诺</a:t>
                      </a:r>
                      <a:endParaRPr lang="zh-CN" altLang="en-US"/>
                    </a:p>
                  </a:txBody>
                  <a:tcPr anchor="ctr" anchorCtr="0"/>
                </a:tc>
                <a:tc>
                  <a:txBody>
                    <a:bodyPr/>
                    <a:p>
                      <a:pPr algn="l">
                        <a:buNone/>
                      </a:pPr>
                      <a:r>
                        <a:rPr lang="zh-CN" altLang="en-US"/>
                        <a:t>较低</a:t>
                      </a:r>
                      <a:endParaRPr lang="zh-CN" altLang="en-US"/>
                    </a:p>
                  </a:txBody>
                  <a:tcPr anchor="ctr" anchorCtr="0"/>
                </a:tc>
                <a:tc>
                  <a:txBody>
                    <a:bodyPr/>
                    <a:p>
                      <a:pPr algn="l">
                        <a:buNone/>
                      </a:pPr>
                      <a:r>
                        <a:rPr lang="zh-CN" altLang="en-US"/>
                        <a:t>高</a:t>
                      </a:r>
                      <a:endParaRPr lang="zh-CN" altLang="en-US"/>
                    </a:p>
                  </a:txBody>
                  <a:tcPr anchor="ctr" anchorCtr="0"/>
                </a:tc>
              </a:tr>
              <a:tr h="444500">
                <a:tc>
                  <a:txBody>
                    <a:bodyPr/>
                    <a:p>
                      <a:pPr algn="ctr">
                        <a:buNone/>
                      </a:pPr>
                      <a:r>
                        <a:rPr lang="zh-CN" altLang="en-US"/>
                        <a:t>成员与团队的心理契约</a:t>
                      </a:r>
                      <a:endParaRPr lang="zh-CN" altLang="en-US"/>
                    </a:p>
                  </a:txBody>
                  <a:tcPr anchor="ctr" anchorCtr="0"/>
                </a:tc>
                <a:tc>
                  <a:txBody>
                    <a:bodyPr/>
                    <a:p>
                      <a:pPr algn="l">
                        <a:buNone/>
                      </a:pPr>
                      <a:r>
                        <a:rPr lang="zh-CN" altLang="en-US"/>
                        <a:t>心理契约关系不正式，且影响小</a:t>
                      </a:r>
                      <a:endParaRPr lang="zh-CN" altLang="en-US"/>
                    </a:p>
                  </a:txBody>
                  <a:tcPr anchor="ctr" anchorCtr="0"/>
                </a:tc>
                <a:tc>
                  <a:txBody>
                    <a:bodyPr/>
                    <a:p>
                      <a:pPr algn="l">
                        <a:buNone/>
                      </a:pPr>
                      <a:r>
                        <a:rPr lang="zh-CN" altLang="en-US"/>
                        <a:t>心理契约关系特别重要，直接影响公司决策</a:t>
                      </a:r>
                      <a:endParaRPr lang="zh-CN" altLang="en-US"/>
                    </a:p>
                  </a:txBody>
                  <a:tcPr anchor="ctr" anchorCtr="0"/>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3220085"/>
            <a:ext cx="12192000" cy="2661285"/>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5" name="Oval 3"/>
          <p:cNvSpPr/>
          <p:nvPr/>
        </p:nvSpPr>
        <p:spPr>
          <a:xfrm>
            <a:off x="1486523" y="2561373"/>
            <a:ext cx="504967" cy="504967"/>
          </a:xfrm>
          <a:prstGeom prst="ellipse">
            <a:avLst/>
          </a:prstGeom>
          <a:solidFill>
            <a:schemeClr val="accent6"/>
          </a:solidFill>
          <a:ln w="12700">
            <a:solidFill>
              <a:srgbClr val="F0F0F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fontScale="92500" lnSpcReduction="10000"/>
          </a:bodyPr>
          <a:p>
            <a:pPr algn="ctr"/>
            <a:r>
              <a:rPr lang="en-GB" sz="2665">
                <a:latin typeface="字魂59号-创粗黑" panose="00000500000000000000" pitchFamily="2" charset="-122"/>
                <a:ea typeface="字魂59号-创粗黑" panose="00000500000000000000" pitchFamily="2" charset="-122"/>
                <a:sym typeface="字魂59号-创粗黑" panose="00000500000000000000" pitchFamily="2" charset="-122"/>
              </a:rPr>
              <a:t>01</a:t>
            </a:r>
            <a:endParaRPr lang="en-GB" sz="26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 name="Oval 4"/>
          <p:cNvSpPr/>
          <p:nvPr/>
        </p:nvSpPr>
        <p:spPr>
          <a:xfrm>
            <a:off x="3612867" y="2561373"/>
            <a:ext cx="504967" cy="504967"/>
          </a:xfrm>
          <a:prstGeom prst="ellipse">
            <a:avLst/>
          </a:prstGeom>
          <a:solidFill>
            <a:schemeClr val="accent1"/>
          </a:solidFill>
          <a:ln w="12700">
            <a:solidFill>
              <a:srgbClr val="F0F0F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fontScale="92500" lnSpcReduction="10000"/>
          </a:bodyPr>
          <a:p>
            <a:pPr algn="ctr"/>
            <a:r>
              <a:rPr lang="en-GB" sz="2665">
                <a:latin typeface="字魂59号-创粗黑" panose="00000500000000000000" pitchFamily="2" charset="-122"/>
                <a:ea typeface="字魂59号-创粗黑" panose="00000500000000000000" pitchFamily="2" charset="-122"/>
                <a:sym typeface="字魂59号-创粗黑" panose="00000500000000000000" pitchFamily="2" charset="-122"/>
              </a:rPr>
              <a:t>02</a:t>
            </a:r>
            <a:endParaRPr lang="en-GB" sz="26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7" name="Oval 5"/>
          <p:cNvSpPr/>
          <p:nvPr/>
        </p:nvSpPr>
        <p:spPr>
          <a:xfrm>
            <a:off x="5739210" y="2561373"/>
            <a:ext cx="504967" cy="504967"/>
          </a:xfrm>
          <a:prstGeom prst="ellipse">
            <a:avLst/>
          </a:prstGeom>
          <a:solidFill>
            <a:schemeClr val="accent3"/>
          </a:solidFill>
          <a:ln w="12700">
            <a:solidFill>
              <a:srgbClr val="F0F0F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fontScale="92500" lnSpcReduction="10000"/>
          </a:bodyPr>
          <a:p>
            <a:pPr algn="ctr"/>
            <a:r>
              <a:rPr lang="en-GB" sz="2665">
                <a:latin typeface="字魂59号-创粗黑" panose="00000500000000000000" pitchFamily="2" charset="-122"/>
                <a:ea typeface="字魂59号-创粗黑" panose="00000500000000000000" pitchFamily="2" charset="-122"/>
                <a:sym typeface="字魂59号-创粗黑" panose="00000500000000000000" pitchFamily="2" charset="-122"/>
              </a:rPr>
              <a:t>03</a:t>
            </a:r>
            <a:endParaRPr lang="en-GB" sz="26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8" name="Oval 6"/>
          <p:cNvSpPr/>
          <p:nvPr/>
        </p:nvSpPr>
        <p:spPr>
          <a:xfrm>
            <a:off x="7865553" y="2561371"/>
            <a:ext cx="504967" cy="504967"/>
          </a:xfrm>
          <a:prstGeom prst="ellipse">
            <a:avLst/>
          </a:prstGeom>
          <a:solidFill>
            <a:schemeClr val="accent4"/>
          </a:solidFill>
          <a:ln w="12700">
            <a:solidFill>
              <a:srgbClr val="F0F0F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fontScale="92500" lnSpcReduction="10000"/>
          </a:bodyPr>
          <a:p>
            <a:pPr algn="ctr"/>
            <a:r>
              <a:rPr lang="en-GB" sz="2665">
                <a:latin typeface="字魂59号-创粗黑" panose="00000500000000000000" pitchFamily="2" charset="-122"/>
                <a:ea typeface="字魂59号-创粗黑" panose="00000500000000000000" pitchFamily="2" charset="-122"/>
                <a:sym typeface="字魂59号-创粗黑" panose="00000500000000000000" pitchFamily="2" charset="-122"/>
              </a:rPr>
              <a:t>04</a:t>
            </a:r>
            <a:endParaRPr lang="en-GB" sz="26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9" name="Oval 7"/>
          <p:cNvSpPr/>
          <p:nvPr/>
        </p:nvSpPr>
        <p:spPr>
          <a:xfrm>
            <a:off x="9991895" y="2561370"/>
            <a:ext cx="504967" cy="504967"/>
          </a:xfrm>
          <a:prstGeom prst="ellipse">
            <a:avLst/>
          </a:prstGeom>
          <a:solidFill>
            <a:schemeClr val="bg2">
              <a:lumMod val="75000"/>
            </a:schemeClr>
          </a:solidFill>
          <a:ln w="12700">
            <a:solidFill>
              <a:srgbClr val="F0F0F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fontScale="92500" lnSpcReduction="10000"/>
          </a:bodyPr>
          <a:p>
            <a:pPr algn="ctr"/>
            <a:r>
              <a:rPr lang="en-GB" sz="2665">
                <a:latin typeface="字魂59号-创粗黑" panose="00000500000000000000" pitchFamily="2" charset="-122"/>
                <a:ea typeface="字魂59号-创粗黑" panose="00000500000000000000" pitchFamily="2" charset="-122"/>
                <a:sym typeface="字魂59号-创粗黑" panose="00000500000000000000" pitchFamily="2" charset="-122"/>
              </a:rPr>
              <a:t>05</a:t>
            </a:r>
            <a:endParaRPr lang="en-GB" sz="26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nvGrpSpPr>
          <p:cNvPr id="10" name="Group 32"/>
          <p:cNvGrpSpPr/>
          <p:nvPr/>
        </p:nvGrpSpPr>
        <p:grpSpPr>
          <a:xfrm>
            <a:off x="750825" y="1726695"/>
            <a:ext cx="1976360" cy="546100"/>
            <a:chOff x="750825" y="1708484"/>
            <a:chExt cx="1976360" cy="546100"/>
          </a:xfrm>
        </p:grpSpPr>
        <p:sp>
          <p:nvSpPr>
            <p:cNvPr id="54" name="Rectangle 9"/>
            <p:cNvSpPr>
              <a:spLocks noChangeAspect="1"/>
            </p:cNvSpPr>
            <p:nvPr/>
          </p:nvSpPr>
          <p:spPr bwMode="auto">
            <a:xfrm>
              <a:off x="752992" y="1708484"/>
              <a:ext cx="1974193"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p>
              <a:pPr algn="ctr"/>
              <a:endParaRPr sz="18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55" name="Freeform: Shape 10"/>
            <p:cNvSpPr/>
            <p:nvPr/>
          </p:nvSpPr>
          <p:spPr bwMode="auto">
            <a:xfrm>
              <a:off x="2344699" y="1888350"/>
              <a:ext cx="382486" cy="364067"/>
            </a:xfrm>
            <a:custGeom>
              <a:avLst/>
              <a:gdLst>
                <a:gd name="T0" fmla="*/ 0 w 353"/>
                <a:gd name="T1" fmla="*/ 336 h 336"/>
                <a:gd name="T2" fmla="*/ 263 w 353"/>
                <a:gd name="T3" fmla="*/ 336 h 336"/>
                <a:gd name="T4" fmla="*/ 353 w 353"/>
                <a:gd name="T5" fmla="*/ 0 h 336"/>
                <a:gd name="T6" fmla="*/ 78 w 353"/>
                <a:gd name="T7" fmla="*/ 0 h 336"/>
                <a:gd name="T8" fmla="*/ 0 w 353"/>
                <a:gd name="T9" fmla="*/ 336 h 336"/>
              </a:gdLst>
              <a:ahLst/>
              <a:cxnLst>
                <a:cxn ang="0">
                  <a:pos x="T0" y="T1"/>
                </a:cxn>
                <a:cxn ang="0">
                  <a:pos x="T2" y="T3"/>
                </a:cxn>
                <a:cxn ang="0">
                  <a:pos x="T4" y="T5"/>
                </a:cxn>
                <a:cxn ang="0">
                  <a:pos x="T6" y="T7"/>
                </a:cxn>
                <a:cxn ang="0">
                  <a:pos x="T8" y="T9"/>
                </a:cxn>
              </a:cxnLst>
              <a:rect l="0" t="0" r="r" b="b"/>
              <a:pathLst>
                <a:path w="353" h="336">
                  <a:moveTo>
                    <a:pt x="0" y="336"/>
                  </a:moveTo>
                  <a:lnTo>
                    <a:pt x="263" y="336"/>
                  </a:lnTo>
                  <a:lnTo>
                    <a:pt x="353" y="0"/>
                  </a:lnTo>
                  <a:lnTo>
                    <a:pt x="78" y="0"/>
                  </a:lnTo>
                  <a:lnTo>
                    <a:pt x="0" y="336"/>
                  </a:ln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14:hiddenLine>
              </a:ext>
            </a:extLst>
          </p:spPr>
          <p:txBody>
            <a:bodyPr anchor="ctr"/>
            <a:p>
              <a:pPr algn="ctr"/>
              <a:endParaRPr sz="18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56" name="Freeform: Shape 11"/>
            <p:cNvSpPr/>
            <p:nvPr/>
          </p:nvSpPr>
          <p:spPr bwMode="auto">
            <a:xfrm>
              <a:off x="2344699" y="2064966"/>
              <a:ext cx="195036" cy="178783"/>
            </a:xfrm>
            <a:custGeom>
              <a:avLst/>
              <a:gdLst>
                <a:gd name="T0" fmla="*/ 40 w 180"/>
                <a:gd name="T1" fmla="*/ 0 h 165"/>
                <a:gd name="T2" fmla="*/ 0 w 180"/>
                <a:gd name="T3" fmla="*/ 165 h 165"/>
                <a:gd name="T4" fmla="*/ 180 w 180"/>
                <a:gd name="T5" fmla="*/ 0 h 165"/>
                <a:gd name="T6" fmla="*/ 40 w 180"/>
                <a:gd name="T7" fmla="*/ 0 h 165"/>
              </a:gdLst>
              <a:ahLst/>
              <a:cxnLst>
                <a:cxn ang="0">
                  <a:pos x="T0" y="T1"/>
                </a:cxn>
                <a:cxn ang="0">
                  <a:pos x="T2" y="T3"/>
                </a:cxn>
                <a:cxn ang="0">
                  <a:pos x="T4" y="T5"/>
                </a:cxn>
                <a:cxn ang="0">
                  <a:pos x="T6" y="T7"/>
                </a:cxn>
              </a:cxnLst>
              <a:rect l="0" t="0" r="r" b="b"/>
              <a:pathLst>
                <a:path w="180" h="165">
                  <a:moveTo>
                    <a:pt x="40" y="0"/>
                  </a:moveTo>
                  <a:lnTo>
                    <a:pt x="0" y="165"/>
                  </a:lnTo>
                  <a:lnTo>
                    <a:pt x="180" y="0"/>
                  </a:lnTo>
                  <a:lnTo>
                    <a:pt x="40" y="0"/>
                  </a:lnTo>
                  <a:close/>
                </a:path>
              </a:pathLst>
            </a:custGeom>
            <a:solidFill>
              <a:schemeClr val="accent6">
                <a:lumMod val="50000"/>
              </a:schemeClr>
            </a:solidFill>
            <a:ln>
              <a:noFill/>
            </a:ln>
            <a:extLst>
              <a:ext uri="{91240B29-F687-4F45-9708-019B960494DF}">
                <a14:hiddenLine xmlns:a14="http://schemas.microsoft.com/office/drawing/2010/main" w="9525">
                  <a:solidFill>
                    <a:srgbClr val="000000"/>
                  </a:solidFill>
                  <a:round/>
                </a14:hiddenLine>
              </a:ext>
            </a:extLst>
          </p:spPr>
          <p:txBody>
            <a:bodyPr anchor="ctr"/>
            <a:p>
              <a:pPr algn="ctr"/>
              <a:endParaRPr sz="18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57" name="Freeform: Shape 12"/>
            <p:cNvSpPr/>
            <p:nvPr/>
          </p:nvSpPr>
          <p:spPr bwMode="auto">
            <a:xfrm>
              <a:off x="750825" y="1888350"/>
              <a:ext cx="380319" cy="364067"/>
            </a:xfrm>
            <a:custGeom>
              <a:avLst/>
              <a:gdLst>
                <a:gd name="T0" fmla="*/ 351 w 351"/>
                <a:gd name="T1" fmla="*/ 336 h 336"/>
                <a:gd name="T2" fmla="*/ 90 w 351"/>
                <a:gd name="T3" fmla="*/ 336 h 336"/>
                <a:gd name="T4" fmla="*/ 0 w 351"/>
                <a:gd name="T5" fmla="*/ 0 h 336"/>
                <a:gd name="T6" fmla="*/ 275 w 351"/>
                <a:gd name="T7" fmla="*/ 0 h 336"/>
                <a:gd name="T8" fmla="*/ 351 w 351"/>
                <a:gd name="T9" fmla="*/ 336 h 336"/>
              </a:gdLst>
              <a:ahLst/>
              <a:cxnLst>
                <a:cxn ang="0">
                  <a:pos x="T0" y="T1"/>
                </a:cxn>
                <a:cxn ang="0">
                  <a:pos x="T2" y="T3"/>
                </a:cxn>
                <a:cxn ang="0">
                  <a:pos x="T4" y="T5"/>
                </a:cxn>
                <a:cxn ang="0">
                  <a:pos x="T6" y="T7"/>
                </a:cxn>
                <a:cxn ang="0">
                  <a:pos x="T8" y="T9"/>
                </a:cxn>
              </a:cxnLst>
              <a:rect l="0" t="0" r="r" b="b"/>
              <a:pathLst>
                <a:path w="351" h="336">
                  <a:moveTo>
                    <a:pt x="351" y="336"/>
                  </a:moveTo>
                  <a:lnTo>
                    <a:pt x="90" y="336"/>
                  </a:lnTo>
                  <a:lnTo>
                    <a:pt x="0" y="0"/>
                  </a:lnTo>
                  <a:lnTo>
                    <a:pt x="275" y="0"/>
                  </a:lnTo>
                  <a:lnTo>
                    <a:pt x="351" y="336"/>
                  </a:ln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14:hiddenLine>
              </a:ext>
            </a:extLst>
          </p:spPr>
          <p:txBody>
            <a:bodyPr anchor="ctr"/>
            <a:p>
              <a:pPr algn="ctr"/>
              <a:endParaRPr sz="18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58" name="Freeform: Shape 13"/>
            <p:cNvSpPr/>
            <p:nvPr/>
          </p:nvSpPr>
          <p:spPr bwMode="auto">
            <a:xfrm>
              <a:off x="938276" y="2064966"/>
              <a:ext cx="192868" cy="178783"/>
            </a:xfrm>
            <a:custGeom>
              <a:avLst/>
              <a:gdLst>
                <a:gd name="T0" fmla="*/ 140 w 178"/>
                <a:gd name="T1" fmla="*/ 0 h 165"/>
                <a:gd name="T2" fmla="*/ 178 w 178"/>
                <a:gd name="T3" fmla="*/ 165 h 165"/>
                <a:gd name="T4" fmla="*/ 0 w 178"/>
                <a:gd name="T5" fmla="*/ 0 h 165"/>
                <a:gd name="T6" fmla="*/ 140 w 178"/>
                <a:gd name="T7" fmla="*/ 0 h 165"/>
              </a:gdLst>
              <a:ahLst/>
              <a:cxnLst>
                <a:cxn ang="0">
                  <a:pos x="T0" y="T1"/>
                </a:cxn>
                <a:cxn ang="0">
                  <a:pos x="T2" y="T3"/>
                </a:cxn>
                <a:cxn ang="0">
                  <a:pos x="T4" y="T5"/>
                </a:cxn>
                <a:cxn ang="0">
                  <a:pos x="T6" y="T7"/>
                </a:cxn>
              </a:cxnLst>
              <a:rect l="0" t="0" r="r" b="b"/>
              <a:pathLst>
                <a:path w="178" h="165">
                  <a:moveTo>
                    <a:pt x="140" y="0"/>
                  </a:moveTo>
                  <a:lnTo>
                    <a:pt x="178" y="165"/>
                  </a:lnTo>
                  <a:lnTo>
                    <a:pt x="0" y="0"/>
                  </a:lnTo>
                  <a:lnTo>
                    <a:pt x="140" y="0"/>
                  </a:lnTo>
                  <a:close/>
                </a:path>
              </a:pathLst>
            </a:custGeom>
            <a:solidFill>
              <a:schemeClr val="accent6">
                <a:lumMod val="50000"/>
              </a:schemeClr>
            </a:solidFill>
            <a:ln>
              <a:noFill/>
            </a:ln>
            <a:extLst>
              <a:ext uri="{91240B29-F687-4F45-9708-019B960494DF}">
                <a14:hiddenLine xmlns:a14="http://schemas.microsoft.com/office/drawing/2010/main" w="9525">
                  <a:solidFill>
                    <a:srgbClr val="000000"/>
                  </a:solidFill>
                  <a:round/>
                </a14:hiddenLine>
              </a:ext>
            </a:extLst>
          </p:spPr>
          <p:txBody>
            <a:bodyPr anchor="ctr"/>
            <a:p>
              <a:pPr algn="ctr"/>
              <a:endParaRPr sz="18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59" name="Freeform: Shape 14"/>
            <p:cNvSpPr/>
            <p:nvPr/>
          </p:nvSpPr>
          <p:spPr>
            <a:xfrm>
              <a:off x="845092" y="1710651"/>
              <a:ext cx="1784575" cy="482172"/>
            </a:xfrm>
            <a:custGeom>
              <a:avLst/>
              <a:gdLst>
                <a:gd name="connsiteX0" fmla="*/ 0 w 1784575"/>
                <a:gd name="connsiteY0" fmla="*/ 0 h 482172"/>
                <a:gd name="connsiteX1" fmla="*/ 1784575 w 1784575"/>
                <a:gd name="connsiteY1" fmla="*/ 0 h 482172"/>
                <a:gd name="connsiteX2" fmla="*/ 1692475 w 1784575"/>
                <a:gd name="connsiteY2" fmla="*/ 354315 h 482172"/>
                <a:gd name="connsiteX3" fmla="*/ 1536769 w 1784575"/>
                <a:gd name="connsiteY3" fmla="*/ 354315 h 482172"/>
                <a:gd name="connsiteX4" fmla="*/ 1488168 w 1784575"/>
                <a:gd name="connsiteY4" fmla="*/ 402759 h 482172"/>
                <a:gd name="connsiteX5" fmla="*/ 892830 w 1784575"/>
                <a:gd name="connsiteY5" fmla="*/ 482172 h 482172"/>
                <a:gd name="connsiteX6" fmla="*/ 297492 w 1784575"/>
                <a:gd name="connsiteY6" fmla="*/ 402759 h 482172"/>
                <a:gd name="connsiteX7" fmla="*/ 248891 w 1784575"/>
                <a:gd name="connsiteY7" fmla="*/ 354315 h 482172"/>
                <a:gd name="connsiteX8" fmla="*/ 93183 w 1784575"/>
                <a:gd name="connsiteY8" fmla="*/ 354315 h 482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4575" h="482172">
                  <a:moveTo>
                    <a:pt x="0" y="0"/>
                  </a:moveTo>
                  <a:lnTo>
                    <a:pt x="1784575" y="0"/>
                  </a:lnTo>
                  <a:lnTo>
                    <a:pt x="1692475" y="354315"/>
                  </a:lnTo>
                  <a:lnTo>
                    <a:pt x="1536769" y="354315"/>
                  </a:lnTo>
                  <a:lnTo>
                    <a:pt x="1488168" y="402759"/>
                  </a:lnTo>
                  <a:cubicBezTo>
                    <a:pt x="1390083" y="449427"/>
                    <a:pt x="1160459" y="482172"/>
                    <a:pt x="892830" y="482172"/>
                  </a:cubicBezTo>
                  <a:cubicBezTo>
                    <a:pt x="625202" y="482172"/>
                    <a:pt x="395577" y="449427"/>
                    <a:pt x="297492" y="402759"/>
                  </a:cubicBezTo>
                  <a:lnTo>
                    <a:pt x="248891" y="354315"/>
                  </a:lnTo>
                  <a:lnTo>
                    <a:pt x="93183" y="354315"/>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tIns="144000" anchor="t" anchorCtr="0">
              <a:normAutofit/>
            </a:bodyPr>
            <a:p>
              <a:pPr algn="ctr"/>
              <a:r>
                <a:rPr lang="zh-CN" altLang="en-US" sz="1465" b="1">
                  <a:latin typeface="字魂59号-创粗黑" panose="00000500000000000000" pitchFamily="2" charset="-122"/>
                  <a:ea typeface="字魂59号-创粗黑" panose="00000500000000000000" pitchFamily="2" charset="-122"/>
                  <a:sym typeface="字魂59号-创粗黑" panose="00000500000000000000" pitchFamily="2" charset="-122"/>
                </a:rPr>
                <a:t>目标</a:t>
              </a:r>
              <a:endParaRPr lang="zh-CN" altLang="en-US" sz="1465" b="1">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nvGrpSpPr>
          <p:cNvPr id="11" name="Group 24"/>
          <p:cNvGrpSpPr/>
          <p:nvPr/>
        </p:nvGrpSpPr>
        <p:grpSpPr>
          <a:xfrm>
            <a:off x="2952560" y="1726822"/>
            <a:ext cx="1976360" cy="546100"/>
            <a:chOff x="2952560" y="1708610"/>
            <a:chExt cx="1976360" cy="546100"/>
          </a:xfrm>
        </p:grpSpPr>
        <p:sp>
          <p:nvSpPr>
            <p:cNvPr id="48" name="Rectangle 16"/>
            <p:cNvSpPr>
              <a:spLocks noChangeAspect="1"/>
            </p:cNvSpPr>
            <p:nvPr/>
          </p:nvSpPr>
          <p:spPr bwMode="auto">
            <a:xfrm>
              <a:off x="2954727" y="1708610"/>
              <a:ext cx="1974193"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p>
              <a:pPr algn="ctr"/>
              <a:endParaRPr sz="18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49" name="Freeform: Shape 17"/>
            <p:cNvSpPr/>
            <p:nvPr/>
          </p:nvSpPr>
          <p:spPr bwMode="auto">
            <a:xfrm>
              <a:off x="4546434" y="1888476"/>
              <a:ext cx="382486" cy="364067"/>
            </a:xfrm>
            <a:custGeom>
              <a:avLst/>
              <a:gdLst>
                <a:gd name="T0" fmla="*/ 0 w 353"/>
                <a:gd name="T1" fmla="*/ 336 h 336"/>
                <a:gd name="T2" fmla="*/ 263 w 353"/>
                <a:gd name="T3" fmla="*/ 336 h 336"/>
                <a:gd name="T4" fmla="*/ 353 w 353"/>
                <a:gd name="T5" fmla="*/ 0 h 336"/>
                <a:gd name="T6" fmla="*/ 78 w 353"/>
                <a:gd name="T7" fmla="*/ 0 h 336"/>
                <a:gd name="T8" fmla="*/ 0 w 353"/>
                <a:gd name="T9" fmla="*/ 336 h 336"/>
              </a:gdLst>
              <a:ahLst/>
              <a:cxnLst>
                <a:cxn ang="0">
                  <a:pos x="T0" y="T1"/>
                </a:cxn>
                <a:cxn ang="0">
                  <a:pos x="T2" y="T3"/>
                </a:cxn>
                <a:cxn ang="0">
                  <a:pos x="T4" y="T5"/>
                </a:cxn>
                <a:cxn ang="0">
                  <a:pos x="T6" y="T7"/>
                </a:cxn>
                <a:cxn ang="0">
                  <a:pos x="T8" y="T9"/>
                </a:cxn>
              </a:cxnLst>
              <a:rect l="0" t="0" r="r" b="b"/>
              <a:pathLst>
                <a:path w="353" h="336">
                  <a:moveTo>
                    <a:pt x="0" y="336"/>
                  </a:moveTo>
                  <a:lnTo>
                    <a:pt x="263" y="336"/>
                  </a:lnTo>
                  <a:lnTo>
                    <a:pt x="353" y="0"/>
                  </a:lnTo>
                  <a:lnTo>
                    <a:pt x="78" y="0"/>
                  </a:lnTo>
                  <a:lnTo>
                    <a:pt x="0" y="33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anchor="ctr"/>
            <a:p>
              <a:pPr algn="ctr"/>
              <a:endParaRPr sz="18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50" name="Freeform: Shape 18"/>
            <p:cNvSpPr/>
            <p:nvPr/>
          </p:nvSpPr>
          <p:spPr bwMode="auto">
            <a:xfrm>
              <a:off x="4546434" y="2065092"/>
              <a:ext cx="195036" cy="178783"/>
            </a:xfrm>
            <a:custGeom>
              <a:avLst/>
              <a:gdLst>
                <a:gd name="T0" fmla="*/ 40 w 180"/>
                <a:gd name="T1" fmla="*/ 0 h 165"/>
                <a:gd name="T2" fmla="*/ 0 w 180"/>
                <a:gd name="T3" fmla="*/ 165 h 165"/>
                <a:gd name="T4" fmla="*/ 180 w 180"/>
                <a:gd name="T5" fmla="*/ 0 h 165"/>
                <a:gd name="T6" fmla="*/ 40 w 180"/>
                <a:gd name="T7" fmla="*/ 0 h 165"/>
              </a:gdLst>
              <a:ahLst/>
              <a:cxnLst>
                <a:cxn ang="0">
                  <a:pos x="T0" y="T1"/>
                </a:cxn>
                <a:cxn ang="0">
                  <a:pos x="T2" y="T3"/>
                </a:cxn>
                <a:cxn ang="0">
                  <a:pos x="T4" y="T5"/>
                </a:cxn>
                <a:cxn ang="0">
                  <a:pos x="T6" y="T7"/>
                </a:cxn>
              </a:cxnLst>
              <a:rect l="0" t="0" r="r" b="b"/>
              <a:pathLst>
                <a:path w="180" h="165">
                  <a:moveTo>
                    <a:pt x="40" y="0"/>
                  </a:moveTo>
                  <a:lnTo>
                    <a:pt x="0" y="165"/>
                  </a:lnTo>
                  <a:lnTo>
                    <a:pt x="180" y="0"/>
                  </a:lnTo>
                  <a:lnTo>
                    <a:pt x="40" y="0"/>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14:hiddenLine>
              </a:ext>
            </a:extLst>
          </p:spPr>
          <p:txBody>
            <a:bodyPr anchor="ctr"/>
            <a:p>
              <a:pPr algn="ctr"/>
              <a:endParaRPr sz="18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51" name="Freeform: Shape 19"/>
            <p:cNvSpPr/>
            <p:nvPr/>
          </p:nvSpPr>
          <p:spPr bwMode="auto">
            <a:xfrm>
              <a:off x="2952560" y="1888476"/>
              <a:ext cx="380319" cy="364067"/>
            </a:xfrm>
            <a:custGeom>
              <a:avLst/>
              <a:gdLst>
                <a:gd name="T0" fmla="*/ 351 w 351"/>
                <a:gd name="T1" fmla="*/ 336 h 336"/>
                <a:gd name="T2" fmla="*/ 90 w 351"/>
                <a:gd name="T3" fmla="*/ 336 h 336"/>
                <a:gd name="T4" fmla="*/ 0 w 351"/>
                <a:gd name="T5" fmla="*/ 0 h 336"/>
                <a:gd name="T6" fmla="*/ 275 w 351"/>
                <a:gd name="T7" fmla="*/ 0 h 336"/>
                <a:gd name="T8" fmla="*/ 351 w 351"/>
                <a:gd name="T9" fmla="*/ 336 h 336"/>
              </a:gdLst>
              <a:ahLst/>
              <a:cxnLst>
                <a:cxn ang="0">
                  <a:pos x="T0" y="T1"/>
                </a:cxn>
                <a:cxn ang="0">
                  <a:pos x="T2" y="T3"/>
                </a:cxn>
                <a:cxn ang="0">
                  <a:pos x="T4" y="T5"/>
                </a:cxn>
                <a:cxn ang="0">
                  <a:pos x="T6" y="T7"/>
                </a:cxn>
                <a:cxn ang="0">
                  <a:pos x="T8" y="T9"/>
                </a:cxn>
              </a:cxnLst>
              <a:rect l="0" t="0" r="r" b="b"/>
              <a:pathLst>
                <a:path w="351" h="336">
                  <a:moveTo>
                    <a:pt x="351" y="336"/>
                  </a:moveTo>
                  <a:lnTo>
                    <a:pt x="90" y="336"/>
                  </a:lnTo>
                  <a:lnTo>
                    <a:pt x="0" y="0"/>
                  </a:lnTo>
                  <a:lnTo>
                    <a:pt x="275" y="0"/>
                  </a:lnTo>
                  <a:lnTo>
                    <a:pt x="351" y="33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anchor="ctr"/>
            <a:p>
              <a:pPr algn="ctr"/>
              <a:endParaRPr sz="18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52" name="Freeform: Shape 20"/>
            <p:cNvSpPr/>
            <p:nvPr/>
          </p:nvSpPr>
          <p:spPr bwMode="auto">
            <a:xfrm>
              <a:off x="3140011" y="2065092"/>
              <a:ext cx="192868" cy="178783"/>
            </a:xfrm>
            <a:custGeom>
              <a:avLst/>
              <a:gdLst>
                <a:gd name="T0" fmla="*/ 140 w 178"/>
                <a:gd name="T1" fmla="*/ 0 h 165"/>
                <a:gd name="T2" fmla="*/ 178 w 178"/>
                <a:gd name="T3" fmla="*/ 165 h 165"/>
                <a:gd name="T4" fmla="*/ 0 w 178"/>
                <a:gd name="T5" fmla="*/ 0 h 165"/>
                <a:gd name="T6" fmla="*/ 140 w 178"/>
                <a:gd name="T7" fmla="*/ 0 h 165"/>
              </a:gdLst>
              <a:ahLst/>
              <a:cxnLst>
                <a:cxn ang="0">
                  <a:pos x="T0" y="T1"/>
                </a:cxn>
                <a:cxn ang="0">
                  <a:pos x="T2" y="T3"/>
                </a:cxn>
                <a:cxn ang="0">
                  <a:pos x="T4" y="T5"/>
                </a:cxn>
                <a:cxn ang="0">
                  <a:pos x="T6" y="T7"/>
                </a:cxn>
              </a:cxnLst>
              <a:rect l="0" t="0" r="r" b="b"/>
              <a:pathLst>
                <a:path w="178" h="165">
                  <a:moveTo>
                    <a:pt x="140" y="0"/>
                  </a:moveTo>
                  <a:lnTo>
                    <a:pt x="178" y="165"/>
                  </a:lnTo>
                  <a:lnTo>
                    <a:pt x="0" y="0"/>
                  </a:lnTo>
                  <a:lnTo>
                    <a:pt x="140" y="0"/>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14:hiddenLine>
              </a:ext>
            </a:extLst>
          </p:spPr>
          <p:txBody>
            <a:bodyPr anchor="ctr"/>
            <a:p>
              <a:pPr algn="ctr"/>
              <a:endParaRPr sz="18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53" name="Freeform: Shape 21"/>
            <p:cNvSpPr/>
            <p:nvPr/>
          </p:nvSpPr>
          <p:spPr>
            <a:xfrm>
              <a:off x="3046827" y="1710777"/>
              <a:ext cx="1784575" cy="482172"/>
            </a:xfrm>
            <a:custGeom>
              <a:avLst/>
              <a:gdLst>
                <a:gd name="connsiteX0" fmla="*/ 0 w 1784575"/>
                <a:gd name="connsiteY0" fmla="*/ 0 h 482172"/>
                <a:gd name="connsiteX1" fmla="*/ 1784575 w 1784575"/>
                <a:gd name="connsiteY1" fmla="*/ 0 h 482172"/>
                <a:gd name="connsiteX2" fmla="*/ 1692475 w 1784575"/>
                <a:gd name="connsiteY2" fmla="*/ 354315 h 482172"/>
                <a:gd name="connsiteX3" fmla="*/ 1536769 w 1784575"/>
                <a:gd name="connsiteY3" fmla="*/ 354315 h 482172"/>
                <a:gd name="connsiteX4" fmla="*/ 1488168 w 1784575"/>
                <a:gd name="connsiteY4" fmla="*/ 402759 h 482172"/>
                <a:gd name="connsiteX5" fmla="*/ 892830 w 1784575"/>
                <a:gd name="connsiteY5" fmla="*/ 482172 h 482172"/>
                <a:gd name="connsiteX6" fmla="*/ 297492 w 1784575"/>
                <a:gd name="connsiteY6" fmla="*/ 402759 h 482172"/>
                <a:gd name="connsiteX7" fmla="*/ 248891 w 1784575"/>
                <a:gd name="connsiteY7" fmla="*/ 354315 h 482172"/>
                <a:gd name="connsiteX8" fmla="*/ 93183 w 1784575"/>
                <a:gd name="connsiteY8" fmla="*/ 354315 h 482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4575" h="482172">
                  <a:moveTo>
                    <a:pt x="0" y="0"/>
                  </a:moveTo>
                  <a:lnTo>
                    <a:pt x="1784575" y="0"/>
                  </a:lnTo>
                  <a:lnTo>
                    <a:pt x="1692475" y="354315"/>
                  </a:lnTo>
                  <a:lnTo>
                    <a:pt x="1536769" y="354315"/>
                  </a:lnTo>
                  <a:lnTo>
                    <a:pt x="1488168" y="402759"/>
                  </a:lnTo>
                  <a:cubicBezTo>
                    <a:pt x="1390083" y="449427"/>
                    <a:pt x="1160459" y="482172"/>
                    <a:pt x="892830" y="482172"/>
                  </a:cubicBezTo>
                  <a:cubicBezTo>
                    <a:pt x="625202" y="482172"/>
                    <a:pt x="395577" y="449427"/>
                    <a:pt x="297492" y="402759"/>
                  </a:cubicBezTo>
                  <a:lnTo>
                    <a:pt x="248891" y="354315"/>
                  </a:lnTo>
                  <a:lnTo>
                    <a:pt x="93183" y="35431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tIns="144000" anchor="t" anchorCtr="1">
              <a:normAutofit/>
            </a:bodyPr>
            <a:p>
              <a:pPr algn="ctr"/>
              <a:r>
                <a:rPr lang="zh-CN" altLang="en-US" sz="1465" b="1">
                  <a:latin typeface="字魂59号-创粗黑" panose="00000500000000000000" pitchFamily="2" charset="-122"/>
                  <a:ea typeface="字魂59号-创粗黑" panose="00000500000000000000" pitchFamily="2" charset="-122"/>
                  <a:sym typeface="字魂59号-创粗黑" panose="00000500000000000000" pitchFamily="2" charset="-122"/>
                </a:rPr>
                <a:t>方向</a:t>
              </a:r>
              <a:endParaRPr lang="zh-CN" altLang="en-US" sz="1465" b="1">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nvGrpSpPr>
          <p:cNvPr id="12" name="Group 15"/>
          <p:cNvGrpSpPr/>
          <p:nvPr/>
        </p:nvGrpSpPr>
        <p:grpSpPr>
          <a:xfrm>
            <a:off x="5088027" y="1726822"/>
            <a:ext cx="1976360" cy="546100"/>
            <a:chOff x="5088027" y="1708610"/>
            <a:chExt cx="1976360" cy="546100"/>
          </a:xfrm>
        </p:grpSpPr>
        <p:sp>
          <p:nvSpPr>
            <p:cNvPr id="42" name="Rectangle 25"/>
            <p:cNvSpPr>
              <a:spLocks noChangeAspect="1"/>
            </p:cNvSpPr>
            <p:nvPr/>
          </p:nvSpPr>
          <p:spPr bwMode="auto">
            <a:xfrm>
              <a:off x="5090194" y="1708610"/>
              <a:ext cx="1974193"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p>
              <a:pPr algn="ctr"/>
              <a:endParaRPr sz="18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43" name="Freeform: Shape 26"/>
            <p:cNvSpPr/>
            <p:nvPr/>
          </p:nvSpPr>
          <p:spPr bwMode="auto">
            <a:xfrm>
              <a:off x="6681901" y="1888476"/>
              <a:ext cx="382486" cy="364067"/>
            </a:xfrm>
            <a:custGeom>
              <a:avLst/>
              <a:gdLst>
                <a:gd name="T0" fmla="*/ 0 w 353"/>
                <a:gd name="T1" fmla="*/ 336 h 336"/>
                <a:gd name="T2" fmla="*/ 263 w 353"/>
                <a:gd name="T3" fmla="*/ 336 h 336"/>
                <a:gd name="T4" fmla="*/ 353 w 353"/>
                <a:gd name="T5" fmla="*/ 0 h 336"/>
                <a:gd name="T6" fmla="*/ 78 w 353"/>
                <a:gd name="T7" fmla="*/ 0 h 336"/>
                <a:gd name="T8" fmla="*/ 0 w 353"/>
                <a:gd name="T9" fmla="*/ 336 h 336"/>
              </a:gdLst>
              <a:ahLst/>
              <a:cxnLst>
                <a:cxn ang="0">
                  <a:pos x="T0" y="T1"/>
                </a:cxn>
                <a:cxn ang="0">
                  <a:pos x="T2" y="T3"/>
                </a:cxn>
                <a:cxn ang="0">
                  <a:pos x="T4" y="T5"/>
                </a:cxn>
                <a:cxn ang="0">
                  <a:pos x="T6" y="T7"/>
                </a:cxn>
                <a:cxn ang="0">
                  <a:pos x="T8" y="T9"/>
                </a:cxn>
              </a:cxnLst>
              <a:rect l="0" t="0" r="r" b="b"/>
              <a:pathLst>
                <a:path w="353" h="336">
                  <a:moveTo>
                    <a:pt x="0" y="336"/>
                  </a:moveTo>
                  <a:lnTo>
                    <a:pt x="263" y="336"/>
                  </a:lnTo>
                  <a:lnTo>
                    <a:pt x="353" y="0"/>
                  </a:lnTo>
                  <a:lnTo>
                    <a:pt x="78" y="0"/>
                  </a:lnTo>
                  <a:lnTo>
                    <a:pt x="0" y="336"/>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14:hiddenLine>
              </a:ext>
            </a:extLst>
          </p:spPr>
          <p:txBody>
            <a:bodyPr anchor="ctr"/>
            <a:p>
              <a:pPr algn="ctr"/>
              <a:endParaRPr sz="18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44" name="Freeform: Shape 27"/>
            <p:cNvSpPr/>
            <p:nvPr/>
          </p:nvSpPr>
          <p:spPr bwMode="auto">
            <a:xfrm>
              <a:off x="6681901" y="2065092"/>
              <a:ext cx="195036" cy="178783"/>
            </a:xfrm>
            <a:custGeom>
              <a:avLst/>
              <a:gdLst>
                <a:gd name="T0" fmla="*/ 40 w 180"/>
                <a:gd name="T1" fmla="*/ 0 h 165"/>
                <a:gd name="T2" fmla="*/ 0 w 180"/>
                <a:gd name="T3" fmla="*/ 165 h 165"/>
                <a:gd name="T4" fmla="*/ 180 w 180"/>
                <a:gd name="T5" fmla="*/ 0 h 165"/>
                <a:gd name="T6" fmla="*/ 40 w 180"/>
                <a:gd name="T7" fmla="*/ 0 h 165"/>
              </a:gdLst>
              <a:ahLst/>
              <a:cxnLst>
                <a:cxn ang="0">
                  <a:pos x="T0" y="T1"/>
                </a:cxn>
                <a:cxn ang="0">
                  <a:pos x="T2" y="T3"/>
                </a:cxn>
                <a:cxn ang="0">
                  <a:pos x="T4" y="T5"/>
                </a:cxn>
                <a:cxn ang="0">
                  <a:pos x="T6" y="T7"/>
                </a:cxn>
              </a:cxnLst>
              <a:rect l="0" t="0" r="r" b="b"/>
              <a:pathLst>
                <a:path w="180" h="165">
                  <a:moveTo>
                    <a:pt x="40" y="0"/>
                  </a:moveTo>
                  <a:lnTo>
                    <a:pt x="0" y="165"/>
                  </a:lnTo>
                  <a:lnTo>
                    <a:pt x="180" y="0"/>
                  </a:lnTo>
                  <a:lnTo>
                    <a:pt x="40" y="0"/>
                  </a:lnTo>
                  <a:close/>
                </a:path>
              </a:pathLst>
            </a:custGeom>
            <a:solidFill>
              <a:schemeClr val="accent3">
                <a:lumMod val="50000"/>
              </a:schemeClr>
            </a:solidFill>
            <a:ln>
              <a:noFill/>
            </a:ln>
            <a:extLst>
              <a:ext uri="{91240B29-F687-4F45-9708-019B960494DF}">
                <a14:hiddenLine xmlns:a14="http://schemas.microsoft.com/office/drawing/2010/main" w="9525">
                  <a:solidFill>
                    <a:srgbClr val="000000"/>
                  </a:solidFill>
                  <a:round/>
                </a14:hiddenLine>
              </a:ext>
            </a:extLst>
          </p:spPr>
          <p:txBody>
            <a:bodyPr anchor="ctr"/>
            <a:p>
              <a:pPr algn="ctr"/>
              <a:endParaRPr sz="18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45" name="Freeform: Shape 28"/>
            <p:cNvSpPr/>
            <p:nvPr/>
          </p:nvSpPr>
          <p:spPr bwMode="auto">
            <a:xfrm>
              <a:off x="5088027" y="1888476"/>
              <a:ext cx="380319" cy="364067"/>
            </a:xfrm>
            <a:custGeom>
              <a:avLst/>
              <a:gdLst>
                <a:gd name="T0" fmla="*/ 351 w 351"/>
                <a:gd name="T1" fmla="*/ 336 h 336"/>
                <a:gd name="T2" fmla="*/ 90 w 351"/>
                <a:gd name="T3" fmla="*/ 336 h 336"/>
                <a:gd name="T4" fmla="*/ 0 w 351"/>
                <a:gd name="T5" fmla="*/ 0 h 336"/>
                <a:gd name="T6" fmla="*/ 275 w 351"/>
                <a:gd name="T7" fmla="*/ 0 h 336"/>
                <a:gd name="T8" fmla="*/ 351 w 351"/>
                <a:gd name="T9" fmla="*/ 336 h 336"/>
              </a:gdLst>
              <a:ahLst/>
              <a:cxnLst>
                <a:cxn ang="0">
                  <a:pos x="T0" y="T1"/>
                </a:cxn>
                <a:cxn ang="0">
                  <a:pos x="T2" y="T3"/>
                </a:cxn>
                <a:cxn ang="0">
                  <a:pos x="T4" y="T5"/>
                </a:cxn>
                <a:cxn ang="0">
                  <a:pos x="T6" y="T7"/>
                </a:cxn>
                <a:cxn ang="0">
                  <a:pos x="T8" y="T9"/>
                </a:cxn>
              </a:cxnLst>
              <a:rect l="0" t="0" r="r" b="b"/>
              <a:pathLst>
                <a:path w="351" h="336">
                  <a:moveTo>
                    <a:pt x="351" y="336"/>
                  </a:moveTo>
                  <a:lnTo>
                    <a:pt x="90" y="336"/>
                  </a:lnTo>
                  <a:lnTo>
                    <a:pt x="0" y="0"/>
                  </a:lnTo>
                  <a:lnTo>
                    <a:pt x="275" y="0"/>
                  </a:lnTo>
                  <a:lnTo>
                    <a:pt x="351" y="336"/>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14:hiddenLine>
              </a:ext>
            </a:extLst>
          </p:spPr>
          <p:txBody>
            <a:bodyPr anchor="ctr"/>
            <a:p>
              <a:pPr algn="ctr"/>
              <a:endParaRPr sz="18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46" name="Freeform: Shape 29"/>
            <p:cNvSpPr/>
            <p:nvPr/>
          </p:nvSpPr>
          <p:spPr bwMode="auto">
            <a:xfrm>
              <a:off x="5275478" y="2065092"/>
              <a:ext cx="192868" cy="178783"/>
            </a:xfrm>
            <a:custGeom>
              <a:avLst/>
              <a:gdLst>
                <a:gd name="T0" fmla="*/ 140 w 178"/>
                <a:gd name="T1" fmla="*/ 0 h 165"/>
                <a:gd name="T2" fmla="*/ 178 w 178"/>
                <a:gd name="T3" fmla="*/ 165 h 165"/>
                <a:gd name="T4" fmla="*/ 0 w 178"/>
                <a:gd name="T5" fmla="*/ 0 h 165"/>
                <a:gd name="T6" fmla="*/ 140 w 178"/>
                <a:gd name="T7" fmla="*/ 0 h 165"/>
              </a:gdLst>
              <a:ahLst/>
              <a:cxnLst>
                <a:cxn ang="0">
                  <a:pos x="T0" y="T1"/>
                </a:cxn>
                <a:cxn ang="0">
                  <a:pos x="T2" y="T3"/>
                </a:cxn>
                <a:cxn ang="0">
                  <a:pos x="T4" y="T5"/>
                </a:cxn>
                <a:cxn ang="0">
                  <a:pos x="T6" y="T7"/>
                </a:cxn>
              </a:cxnLst>
              <a:rect l="0" t="0" r="r" b="b"/>
              <a:pathLst>
                <a:path w="178" h="165">
                  <a:moveTo>
                    <a:pt x="140" y="0"/>
                  </a:moveTo>
                  <a:lnTo>
                    <a:pt x="178" y="165"/>
                  </a:lnTo>
                  <a:lnTo>
                    <a:pt x="0" y="0"/>
                  </a:lnTo>
                  <a:lnTo>
                    <a:pt x="140" y="0"/>
                  </a:lnTo>
                  <a:close/>
                </a:path>
              </a:pathLst>
            </a:custGeom>
            <a:solidFill>
              <a:schemeClr val="accent3">
                <a:lumMod val="50000"/>
              </a:schemeClr>
            </a:solidFill>
            <a:ln>
              <a:noFill/>
            </a:ln>
            <a:extLst>
              <a:ext uri="{91240B29-F687-4F45-9708-019B960494DF}">
                <a14:hiddenLine xmlns:a14="http://schemas.microsoft.com/office/drawing/2010/main" w="9525">
                  <a:solidFill>
                    <a:srgbClr val="000000"/>
                  </a:solidFill>
                  <a:round/>
                </a14:hiddenLine>
              </a:ext>
            </a:extLst>
          </p:spPr>
          <p:txBody>
            <a:bodyPr anchor="ctr"/>
            <a:p>
              <a:pPr algn="ctr"/>
              <a:endParaRPr sz="18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47" name="Freeform: Shape 30"/>
            <p:cNvSpPr/>
            <p:nvPr/>
          </p:nvSpPr>
          <p:spPr>
            <a:xfrm>
              <a:off x="5182294" y="1710777"/>
              <a:ext cx="1784575" cy="482172"/>
            </a:xfrm>
            <a:custGeom>
              <a:avLst/>
              <a:gdLst>
                <a:gd name="connsiteX0" fmla="*/ 0 w 1784575"/>
                <a:gd name="connsiteY0" fmla="*/ 0 h 482172"/>
                <a:gd name="connsiteX1" fmla="*/ 1784575 w 1784575"/>
                <a:gd name="connsiteY1" fmla="*/ 0 h 482172"/>
                <a:gd name="connsiteX2" fmla="*/ 1692475 w 1784575"/>
                <a:gd name="connsiteY2" fmla="*/ 354315 h 482172"/>
                <a:gd name="connsiteX3" fmla="*/ 1536769 w 1784575"/>
                <a:gd name="connsiteY3" fmla="*/ 354315 h 482172"/>
                <a:gd name="connsiteX4" fmla="*/ 1488168 w 1784575"/>
                <a:gd name="connsiteY4" fmla="*/ 402759 h 482172"/>
                <a:gd name="connsiteX5" fmla="*/ 892830 w 1784575"/>
                <a:gd name="connsiteY5" fmla="*/ 482172 h 482172"/>
                <a:gd name="connsiteX6" fmla="*/ 297492 w 1784575"/>
                <a:gd name="connsiteY6" fmla="*/ 402759 h 482172"/>
                <a:gd name="connsiteX7" fmla="*/ 248891 w 1784575"/>
                <a:gd name="connsiteY7" fmla="*/ 354315 h 482172"/>
                <a:gd name="connsiteX8" fmla="*/ 93183 w 1784575"/>
                <a:gd name="connsiteY8" fmla="*/ 354315 h 482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4575" h="482172">
                  <a:moveTo>
                    <a:pt x="0" y="0"/>
                  </a:moveTo>
                  <a:lnTo>
                    <a:pt x="1784575" y="0"/>
                  </a:lnTo>
                  <a:lnTo>
                    <a:pt x="1692475" y="354315"/>
                  </a:lnTo>
                  <a:lnTo>
                    <a:pt x="1536769" y="354315"/>
                  </a:lnTo>
                  <a:lnTo>
                    <a:pt x="1488168" y="402759"/>
                  </a:lnTo>
                  <a:cubicBezTo>
                    <a:pt x="1390083" y="449427"/>
                    <a:pt x="1160459" y="482172"/>
                    <a:pt x="892830" y="482172"/>
                  </a:cubicBezTo>
                  <a:cubicBezTo>
                    <a:pt x="625202" y="482172"/>
                    <a:pt x="395577" y="449427"/>
                    <a:pt x="297492" y="402759"/>
                  </a:cubicBezTo>
                  <a:lnTo>
                    <a:pt x="248891" y="354315"/>
                  </a:lnTo>
                  <a:lnTo>
                    <a:pt x="93183" y="354315"/>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tIns="144000" anchor="t" anchorCtr="1">
              <a:normAutofit/>
            </a:bodyPr>
            <a:p>
              <a:pPr algn="ctr"/>
              <a:r>
                <a:rPr lang="zh-CN" altLang="en-US" sz="1465" b="1">
                  <a:latin typeface="字魂59号-创粗黑" panose="00000500000000000000" pitchFamily="2" charset="-122"/>
                  <a:ea typeface="字魂59号-创粗黑" panose="00000500000000000000" pitchFamily="2" charset="-122"/>
                  <a:sym typeface="字魂59号-创粗黑" panose="00000500000000000000" pitchFamily="2" charset="-122"/>
                </a:rPr>
                <a:t>人</a:t>
              </a:r>
              <a:endParaRPr lang="zh-CN" altLang="en-US" sz="1465" b="1">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nvGrpSpPr>
          <p:cNvPr id="13" name="Group 2"/>
          <p:cNvGrpSpPr/>
          <p:nvPr/>
        </p:nvGrpSpPr>
        <p:grpSpPr>
          <a:xfrm>
            <a:off x="7198227" y="1726695"/>
            <a:ext cx="1976360" cy="546100"/>
            <a:chOff x="7198227" y="1708484"/>
            <a:chExt cx="1976360" cy="546100"/>
          </a:xfrm>
        </p:grpSpPr>
        <p:sp>
          <p:nvSpPr>
            <p:cNvPr id="36" name="Rectangle 33"/>
            <p:cNvSpPr>
              <a:spLocks noChangeAspect="1"/>
            </p:cNvSpPr>
            <p:nvPr/>
          </p:nvSpPr>
          <p:spPr bwMode="auto">
            <a:xfrm>
              <a:off x="7200394" y="1708484"/>
              <a:ext cx="1974193"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p>
              <a:pPr algn="ctr"/>
              <a:endParaRPr sz="18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7" name="Freeform: Shape 34"/>
            <p:cNvSpPr/>
            <p:nvPr/>
          </p:nvSpPr>
          <p:spPr bwMode="auto">
            <a:xfrm>
              <a:off x="8792101" y="1888350"/>
              <a:ext cx="382486" cy="364067"/>
            </a:xfrm>
            <a:custGeom>
              <a:avLst/>
              <a:gdLst>
                <a:gd name="T0" fmla="*/ 0 w 353"/>
                <a:gd name="T1" fmla="*/ 336 h 336"/>
                <a:gd name="T2" fmla="*/ 263 w 353"/>
                <a:gd name="T3" fmla="*/ 336 h 336"/>
                <a:gd name="T4" fmla="*/ 353 w 353"/>
                <a:gd name="T5" fmla="*/ 0 h 336"/>
                <a:gd name="T6" fmla="*/ 78 w 353"/>
                <a:gd name="T7" fmla="*/ 0 h 336"/>
                <a:gd name="T8" fmla="*/ 0 w 353"/>
                <a:gd name="T9" fmla="*/ 336 h 336"/>
              </a:gdLst>
              <a:ahLst/>
              <a:cxnLst>
                <a:cxn ang="0">
                  <a:pos x="T0" y="T1"/>
                </a:cxn>
                <a:cxn ang="0">
                  <a:pos x="T2" y="T3"/>
                </a:cxn>
                <a:cxn ang="0">
                  <a:pos x="T4" y="T5"/>
                </a:cxn>
                <a:cxn ang="0">
                  <a:pos x="T6" y="T7"/>
                </a:cxn>
                <a:cxn ang="0">
                  <a:pos x="T8" y="T9"/>
                </a:cxn>
              </a:cxnLst>
              <a:rect l="0" t="0" r="r" b="b"/>
              <a:pathLst>
                <a:path w="353" h="336">
                  <a:moveTo>
                    <a:pt x="0" y="336"/>
                  </a:moveTo>
                  <a:lnTo>
                    <a:pt x="263" y="336"/>
                  </a:lnTo>
                  <a:lnTo>
                    <a:pt x="353" y="0"/>
                  </a:lnTo>
                  <a:lnTo>
                    <a:pt x="78" y="0"/>
                  </a:lnTo>
                  <a:lnTo>
                    <a:pt x="0" y="336"/>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14:hiddenLine>
              </a:ext>
            </a:extLst>
          </p:spPr>
          <p:txBody>
            <a:bodyPr anchor="ctr"/>
            <a:p>
              <a:pPr algn="ctr"/>
              <a:endParaRPr sz="18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8" name="Freeform: Shape 35"/>
            <p:cNvSpPr/>
            <p:nvPr/>
          </p:nvSpPr>
          <p:spPr bwMode="auto">
            <a:xfrm>
              <a:off x="8792101" y="2064966"/>
              <a:ext cx="195036" cy="178783"/>
            </a:xfrm>
            <a:custGeom>
              <a:avLst/>
              <a:gdLst>
                <a:gd name="T0" fmla="*/ 40 w 180"/>
                <a:gd name="T1" fmla="*/ 0 h 165"/>
                <a:gd name="T2" fmla="*/ 0 w 180"/>
                <a:gd name="T3" fmla="*/ 165 h 165"/>
                <a:gd name="T4" fmla="*/ 180 w 180"/>
                <a:gd name="T5" fmla="*/ 0 h 165"/>
                <a:gd name="T6" fmla="*/ 40 w 180"/>
                <a:gd name="T7" fmla="*/ 0 h 165"/>
              </a:gdLst>
              <a:ahLst/>
              <a:cxnLst>
                <a:cxn ang="0">
                  <a:pos x="T0" y="T1"/>
                </a:cxn>
                <a:cxn ang="0">
                  <a:pos x="T2" y="T3"/>
                </a:cxn>
                <a:cxn ang="0">
                  <a:pos x="T4" y="T5"/>
                </a:cxn>
                <a:cxn ang="0">
                  <a:pos x="T6" y="T7"/>
                </a:cxn>
              </a:cxnLst>
              <a:rect l="0" t="0" r="r" b="b"/>
              <a:pathLst>
                <a:path w="180" h="165">
                  <a:moveTo>
                    <a:pt x="40" y="0"/>
                  </a:moveTo>
                  <a:lnTo>
                    <a:pt x="0" y="165"/>
                  </a:lnTo>
                  <a:lnTo>
                    <a:pt x="180" y="0"/>
                  </a:lnTo>
                  <a:lnTo>
                    <a:pt x="40" y="0"/>
                  </a:lnTo>
                  <a:close/>
                </a:path>
              </a:pathLst>
            </a:custGeom>
            <a:solidFill>
              <a:schemeClr val="accent4">
                <a:lumMod val="50000"/>
              </a:schemeClr>
            </a:solidFill>
            <a:ln>
              <a:noFill/>
            </a:ln>
            <a:extLst>
              <a:ext uri="{91240B29-F687-4F45-9708-019B960494DF}">
                <a14:hiddenLine xmlns:a14="http://schemas.microsoft.com/office/drawing/2010/main" w="9525">
                  <a:solidFill>
                    <a:srgbClr val="000000"/>
                  </a:solidFill>
                  <a:round/>
                </a14:hiddenLine>
              </a:ext>
            </a:extLst>
          </p:spPr>
          <p:txBody>
            <a:bodyPr anchor="ctr"/>
            <a:p>
              <a:pPr algn="ctr"/>
              <a:endParaRPr sz="18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9" name="Freeform: Shape 36"/>
            <p:cNvSpPr/>
            <p:nvPr/>
          </p:nvSpPr>
          <p:spPr bwMode="auto">
            <a:xfrm>
              <a:off x="7198227" y="1888350"/>
              <a:ext cx="380319" cy="364067"/>
            </a:xfrm>
            <a:custGeom>
              <a:avLst/>
              <a:gdLst>
                <a:gd name="T0" fmla="*/ 351 w 351"/>
                <a:gd name="T1" fmla="*/ 336 h 336"/>
                <a:gd name="T2" fmla="*/ 90 w 351"/>
                <a:gd name="T3" fmla="*/ 336 h 336"/>
                <a:gd name="T4" fmla="*/ 0 w 351"/>
                <a:gd name="T5" fmla="*/ 0 h 336"/>
                <a:gd name="T6" fmla="*/ 275 w 351"/>
                <a:gd name="T7" fmla="*/ 0 h 336"/>
                <a:gd name="T8" fmla="*/ 351 w 351"/>
                <a:gd name="T9" fmla="*/ 336 h 336"/>
              </a:gdLst>
              <a:ahLst/>
              <a:cxnLst>
                <a:cxn ang="0">
                  <a:pos x="T0" y="T1"/>
                </a:cxn>
                <a:cxn ang="0">
                  <a:pos x="T2" y="T3"/>
                </a:cxn>
                <a:cxn ang="0">
                  <a:pos x="T4" y="T5"/>
                </a:cxn>
                <a:cxn ang="0">
                  <a:pos x="T6" y="T7"/>
                </a:cxn>
                <a:cxn ang="0">
                  <a:pos x="T8" y="T9"/>
                </a:cxn>
              </a:cxnLst>
              <a:rect l="0" t="0" r="r" b="b"/>
              <a:pathLst>
                <a:path w="351" h="336">
                  <a:moveTo>
                    <a:pt x="351" y="336"/>
                  </a:moveTo>
                  <a:lnTo>
                    <a:pt x="90" y="336"/>
                  </a:lnTo>
                  <a:lnTo>
                    <a:pt x="0" y="0"/>
                  </a:lnTo>
                  <a:lnTo>
                    <a:pt x="275" y="0"/>
                  </a:lnTo>
                  <a:lnTo>
                    <a:pt x="351" y="336"/>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14:hiddenLine>
              </a:ext>
            </a:extLst>
          </p:spPr>
          <p:txBody>
            <a:bodyPr anchor="ctr"/>
            <a:p>
              <a:pPr algn="ctr"/>
              <a:endParaRPr sz="18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40" name="Freeform: Shape 37"/>
            <p:cNvSpPr/>
            <p:nvPr/>
          </p:nvSpPr>
          <p:spPr bwMode="auto">
            <a:xfrm>
              <a:off x="7385678" y="2064966"/>
              <a:ext cx="192868" cy="178783"/>
            </a:xfrm>
            <a:custGeom>
              <a:avLst/>
              <a:gdLst>
                <a:gd name="T0" fmla="*/ 140 w 178"/>
                <a:gd name="T1" fmla="*/ 0 h 165"/>
                <a:gd name="T2" fmla="*/ 178 w 178"/>
                <a:gd name="T3" fmla="*/ 165 h 165"/>
                <a:gd name="T4" fmla="*/ 0 w 178"/>
                <a:gd name="T5" fmla="*/ 0 h 165"/>
                <a:gd name="T6" fmla="*/ 140 w 178"/>
                <a:gd name="T7" fmla="*/ 0 h 165"/>
              </a:gdLst>
              <a:ahLst/>
              <a:cxnLst>
                <a:cxn ang="0">
                  <a:pos x="T0" y="T1"/>
                </a:cxn>
                <a:cxn ang="0">
                  <a:pos x="T2" y="T3"/>
                </a:cxn>
                <a:cxn ang="0">
                  <a:pos x="T4" y="T5"/>
                </a:cxn>
                <a:cxn ang="0">
                  <a:pos x="T6" y="T7"/>
                </a:cxn>
              </a:cxnLst>
              <a:rect l="0" t="0" r="r" b="b"/>
              <a:pathLst>
                <a:path w="178" h="165">
                  <a:moveTo>
                    <a:pt x="140" y="0"/>
                  </a:moveTo>
                  <a:lnTo>
                    <a:pt x="178" y="165"/>
                  </a:lnTo>
                  <a:lnTo>
                    <a:pt x="0" y="0"/>
                  </a:lnTo>
                  <a:lnTo>
                    <a:pt x="140" y="0"/>
                  </a:lnTo>
                  <a:close/>
                </a:path>
              </a:pathLst>
            </a:custGeom>
            <a:solidFill>
              <a:schemeClr val="accent4">
                <a:lumMod val="50000"/>
              </a:schemeClr>
            </a:solidFill>
            <a:ln>
              <a:noFill/>
            </a:ln>
            <a:extLst>
              <a:ext uri="{91240B29-F687-4F45-9708-019B960494DF}">
                <a14:hiddenLine xmlns:a14="http://schemas.microsoft.com/office/drawing/2010/main" w="9525">
                  <a:solidFill>
                    <a:srgbClr val="000000"/>
                  </a:solidFill>
                  <a:round/>
                </a14:hiddenLine>
              </a:ext>
            </a:extLst>
          </p:spPr>
          <p:txBody>
            <a:bodyPr anchor="ctr"/>
            <a:p>
              <a:pPr algn="ctr"/>
              <a:endParaRPr sz="18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41" name="Freeform: Shape 38"/>
            <p:cNvSpPr/>
            <p:nvPr/>
          </p:nvSpPr>
          <p:spPr>
            <a:xfrm>
              <a:off x="7292494" y="1710651"/>
              <a:ext cx="1784575" cy="482172"/>
            </a:xfrm>
            <a:custGeom>
              <a:avLst/>
              <a:gdLst>
                <a:gd name="connsiteX0" fmla="*/ 0 w 1784575"/>
                <a:gd name="connsiteY0" fmla="*/ 0 h 482172"/>
                <a:gd name="connsiteX1" fmla="*/ 1784575 w 1784575"/>
                <a:gd name="connsiteY1" fmla="*/ 0 h 482172"/>
                <a:gd name="connsiteX2" fmla="*/ 1692475 w 1784575"/>
                <a:gd name="connsiteY2" fmla="*/ 354315 h 482172"/>
                <a:gd name="connsiteX3" fmla="*/ 1536769 w 1784575"/>
                <a:gd name="connsiteY3" fmla="*/ 354315 h 482172"/>
                <a:gd name="connsiteX4" fmla="*/ 1488168 w 1784575"/>
                <a:gd name="connsiteY4" fmla="*/ 402759 h 482172"/>
                <a:gd name="connsiteX5" fmla="*/ 892830 w 1784575"/>
                <a:gd name="connsiteY5" fmla="*/ 482172 h 482172"/>
                <a:gd name="connsiteX6" fmla="*/ 297492 w 1784575"/>
                <a:gd name="connsiteY6" fmla="*/ 402759 h 482172"/>
                <a:gd name="connsiteX7" fmla="*/ 248891 w 1784575"/>
                <a:gd name="connsiteY7" fmla="*/ 354315 h 482172"/>
                <a:gd name="connsiteX8" fmla="*/ 93183 w 1784575"/>
                <a:gd name="connsiteY8" fmla="*/ 354315 h 482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4575" h="482172">
                  <a:moveTo>
                    <a:pt x="0" y="0"/>
                  </a:moveTo>
                  <a:lnTo>
                    <a:pt x="1784575" y="0"/>
                  </a:lnTo>
                  <a:lnTo>
                    <a:pt x="1692475" y="354315"/>
                  </a:lnTo>
                  <a:lnTo>
                    <a:pt x="1536769" y="354315"/>
                  </a:lnTo>
                  <a:lnTo>
                    <a:pt x="1488168" y="402759"/>
                  </a:lnTo>
                  <a:cubicBezTo>
                    <a:pt x="1390083" y="449427"/>
                    <a:pt x="1160459" y="482172"/>
                    <a:pt x="892830" y="482172"/>
                  </a:cubicBezTo>
                  <a:cubicBezTo>
                    <a:pt x="625202" y="482172"/>
                    <a:pt x="395577" y="449427"/>
                    <a:pt x="297492" y="402759"/>
                  </a:cubicBezTo>
                  <a:lnTo>
                    <a:pt x="248891" y="354315"/>
                  </a:lnTo>
                  <a:lnTo>
                    <a:pt x="93183" y="354315"/>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tIns="144000" anchor="t" anchorCtr="1">
              <a:normAutofit/>
            </a:bodyPr>
            <a:p>
              <a:pPr algn="ctr"/>
              <a:r>
                <a:rPr lang="zh-CN" altLang="en-US" sz="1465" b="1">
                  <a:latin typeface="字魂59号-创粗黑" panose="00000500000000000000" pitchFamily="2" charset="-122"/>
                  <a:ea typeface="字魂59号-创粗黑" panose="00000500000000000000" pitchFamily="2" charset="-122"/>
                  <a:sym typeface="字魂59号-创粗黑" panose="00000500000000000000" pitchFamily="2" charset="-122"/>
                </a:rPr>
                <a:t>职责分配</a:t>
              </a:r>
              <a:endParaRPr lang="zh-CN" altLang="en-US" sz="1465" b="1">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nvGrpSpPr>
          <p:cNvPr id="14" name="Group 1"/>
          <p:cNvGrpSpPr/>
          <p:nvPr/>
        </p:nvGrpSpPr>
        <p:grpSpPr>
          <a:xfrm>
            <a:off x="9331427" y="1726695"/>
            <a:ext cx="1976360" cy="546100"/>
            <a:chOff x="9331426" y="1708484"/>
            <a:chExt cx="1976360" cy="546100"/>
          </a:xfrm>
        </p:grpSpPr>
        <p:sp>
          <p:nvSpPr>
            <p:cNvPr id="30" name="Rectangle 41"/>
            <p:cNvSpPr>
              <a:spLocks noChangeAspect="1"/>
            </p:cNvSpPr>
            <p:nvPr/>
          </p:nvSpPr>
          <p:spPr bwMode="auto">
            <a:xfrm>
              <a:off x="9333593" y="1708484"/>
              <a:ext cx="1974193"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p>
              <a:pPr algn="ctr"/>
              <a:endParaRPr sz="18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1" name="Freeform: Shape 42"/>
            <p:cNvSpPr/>
            <p:nvPr/>
          </p:nvSpPr>
          <p:spPr bwMode="auto">
            <a:xfrm>
              <a:off x="10925300" y="1888350"/>
              <a:ext cx="382486" cy="364067"/>
            </a:xfrm>
            <a:custGeom>
              <a:avLst/>
              <a:gdLst>
                <a:gd name="T0" fmla="*/ 0 w 353"/>
                <a:gd name="T1" fmla="*/ 336 h 336"/>
                <a:gd name="T2" fmla="*/ 263 w 353"/>
                <a:gd name="T3" fmla="*/ 336 h 336"/>
                <a:gd name="T4" fmla="*/ 353 w 353"/>
                <a:gd name="T5" fmla="*/ 0 h 336"/>
                <a:gd name="T6" fmla="*/ 78 w 353"/>
                <a:gd name="T7" fmla="*/ 0 h 336"/>
                <a:gd name="T8" fmla="*/ 0 w 353"/>
                <a:gd name="T9" fmla="*/ 336 h 336"/>
              </a:gdLst>
              <a:ahLst/>
              <a:cxnLst>
                <a:cxn ang="0">
                  <a:pos x="T0" y="T1"/>
                </a:cxn>
                <a:cxn ang="0">
                  <a:pos x="T2" y="T3"/>
                </a:cxn>
                <a:cxn ang="0">
                  <a:pos x="T4" y="T5"/>
                </a:cxn>
                <a:cxn ang="0">
                  <a:pos x="T6" y="T7"/>
                </a:cxn>
                <a:cxn ang="0">
                  <a:pos x="T8" y="T9"/>
                </a:cxn>
              </a:cxnLst>
              <a:rect l="0" t="0" r="r" b="b"/>
              <a:pathLst>
                <a:path w="353" h="336">
                  <a:moveTo>
                    <a:pt x="0" y="336"/>
                  </a:moveTo>
                  <a:lnTo>
                    <a:pt x="263" y="336"/>
                  </a:lnTo>
                  <a:lnTo>
                    <a:pt x="353" y="0"/>
                  </a:lnTo>
                  <a:lnTo>
                    <a:pt x="78" y="0"/>
                  </a:lnTo>
                  <a:lnTo>
                    <a:pt x="0" y="336"/>
                  </a:lnTo>
                  <a:close/>
                </a:path>
              </a:pathLst>
            </a:custGeom>
            <a:solidFill>
              <a:schemeClr val="accent2">
                <a:lumMod val="75000"/>
              </a:schemeClr>
            </a:solidFill>
            <a:ln>
              <a:noFill/>
            </a:ln>
          </p:spPr>
          <p:txBody>
            <a:bodyPr anchor="ctr"/>
            <a:p>
              <a:pPr algn="ctr"/>
              <a:endParaRPr sz="18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2" name="Freeform: Shape 43"/>
            <p:cNvSpPr/>
            <p:nvPr/>
          </p:nvSpPr>
          <p:spPr bwMode="auto">
            <a:xfrm>
              <a:off x="10925300" y="2064966"/>
              <a:ext cx="195036" cy="178783"/>
            </a:xfrm>
            <a:custGeom>
              <a:avLst/>
              <a:gdLst>
                <a:gd name="T0" fmla="*/ 40 w 180"/>
                <a:gd name="T1" fmla="*/ 0 h 165"/>
                <a:gd name="T2" fmla="*/ 0 w 180"/>
                <a:gd name="T3" fmla="*/ 165 h 165"/>
                <a:gd name="T4" fmla="*/ 180 w 180"/>
                <a:gd name="T5" fmla="*/ 0 h 165"/>
                <a:gd name="T6" fmla="*/ 40 w 180"/>
                <a:gd name="T7" fmla="*/ 0 h 165"/>
              </a:gdLst>
              <a:ahLst/>
              <a:cxnLst>
                <a:cxn ang="0">
                  <a:pos x="T0" y="T1"/>
                </a:cxn>
                <a:cxn ang="0">
                  <a:pos x="T2" y="T3"/>
                </a:cxn>
                <a:cxn ang="0">
                  <a:pos x="T4" y="T5"/>
                </a:cxn>
                <a:cxn ang="0">
                  <a:pos x="T6" y="T7"/>
                </a:cxn>
              </a:cxnLst>
              <a:rect l="0" t="0" r="r" b="b"/>
              <a:pathLst>
                <a:path w="180" h="165">
                  <a:moveTo>
                    <a:pt x="40" y="0"/>
                  </a:moveTo>
                  <a:lnTo>
                    <a:pt x="0" y="165"/>
                  </a:lnTo>
                  <a:lnTo>
                    <a:pt x="180" y="0"/>
                  </a:lnTo>
                  <a:lnTo>
                    <a:pt x="40" y="0"/>
                  </a:lnTo>
                  <a:close/>
                </a:path>
              </a:pathLst>
            </a:custGeom>
            <a:solidFill>
              <a:schemeClr val="accent2">
                <a:lumMod val="50000"/>
              </a:schemeClr>
            </a:solidFill>
            <a:ln>
              <a:noFill/>
            </a:ln>
          </p:spPr>
          <p:txBody>
            <a:bodyPr anchor="ctr"/>
            <a:p>
              <a:pPr algn="ctr"/>
              <a:endParaRPr sz="18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3" name="Freeform: Shape 44"/>
            <p:cNvSpPr/>
            <p:nvPr/>
          </p:nvSpPr>
          <p:spPr bwMode="auto">
            <a:xfrm>
              <a:off x="9331426" y="1888350"/>
              <a:ext cx="380319" cy="364067"/>
            </a:xfrm>
            <a:custGeom>
              <a:avLst/>
              <a:gdLst>
                <a:gd name="T0" fmla="*/ 351 w 351"/>
                <a:gd name="T1" fmla="*/ 336 h 336"/>
                <a:gd name="T2" fmla="*/ 90 w 351"/>
                <a:gd name="T3" fmla="*/ 336 h 336"/>
                <a:gd name="T4" fmla="*/ 0 w 351"/>
                <a:gd name="T5" fmla="*/ 0 h 336"/>
                <a:gd name="T6" fmla="*/ 275 w 351"/>
                <a:gd name="T7" fmla="*/ 0 h 336"/>
                <a:gd name="T8" fmla="*/ 351 w 351"/>
                <a:gd name="T9" fmla="*/ 336 h 336"/>
              </a:gdLst>
              <a:ahLst/>
              <a:cxnLst>
                <a:cxn ang="0">
                  <a:pos x="T0" y="T1"/>
                </a:cxn>
                <a:cxn ang="0">
                  <a:pos x="T2" y="T3"/>
                </a:cxn>
                <a:cxn ang="0">
                  <a:pos x="T4" y="T5"/>
                </a:cxn>
                <a:cxn ang="0">
                  <a:pos x="T6" y="T7"/>
                </a:cxn>
                <a:cxn ang="0">
                  <a:pos x="T8" y="T9"/>
                </a:cxn>
              </a:cxnLst>
              <a:rect l="0" t="0" r="r" b="b"/>
              <a:pathLst>
                <a:path w="351" h="336">
                  <a:moveTo>
                    <a:pt x="351" y="336"/>
                  </a:moveTo>
                  <a:lnTo>
                    <a:pt x="90" y="336"/>
                  </a:lnTo>
                  <a:lnTo>
                    <a:pt x="0" y="0"/>
                  </a:lnTo>
                  <a:lnTo>
                    <a:pt x="275" y="0"/>
                  </a:lnTo>
                  <a:lnTo>
                    <a:pt x="351" y="336"/>
                  </a:lnTo>
                  <a:close/>
                </a:path>
              </a:pathLst>
            </a:custGeom>
            <a:solidFill>
              <a:schemeClr val="accent2">
                <a:lumMod val="75000"/>
              </a:schemeClr>
            </a:solidFill>
            <a:ln>
              <a:noFill/>
            </a:ln>
          </p:spPr>
          <p:txBody>
            <a:bodyPr anchor="ctr"/>
            <a:p>
              <a:pPr algn="ctr"/>
              <a:endParaRPr sz="18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4" name="Freeform: Shape 45"/>
            <p:cNvSpPr/>
            <p:nvPr/>
          </p:nvSpPr>
          <p:spPr bwMode="auto">
            <a:xfrm>
              <a:off x="9518877" y="2064966"/>
              <a:ext cx="192868" cy="178783"/>
            </a:xfrm>
            <a:custGeom>
              <a:avLst/>
              <a:gdLst>
                <a:gd name="T0" fmla="*/ 140 w 178"/>
                <a:gd name="T1" fmla="*/ 0 h 165"/>
                <a:gd name="T2" fmla="*/ 178 w 178"/>
                <a:gd name="T3" fmla="*/ 165 h 165"/>
                <a:gd name="T4" fmla="*/ 0 w 178"/>
                <a:gd name="T5" fmla="*/ 0 h 165"/>
                <a:gd name="T6" fmla="*/ 140 w 178"/>
                <a:gd name="T7" fmla="*/ 0 h 165"/>
              </a:gdLst>
              <a:ahLst/>
              <a:cxnLst>
                <a:cxn ang="0">
                  <a:pos x="T0" y="T1"/>
                </a:cxn>
                <a:cxn ang="0">
                  <a:pos x="T2" y="T3"/>
                </a:cxn>
                <a:cxn ang="0">
                  <a:pos x="T4" y="T5"/>
                </a:cxn>
                <a:cxn ang="0">
                  <a:pos x="T6" y="T7"/>
                </a:cxn>
              </a:cxnLst>
              <a:rect l="0" t="0" r="r" b="b"/>
              <a:pathLst>
                <a:path w="178" h="165">
                  <a:moveTo>
                    <a:pt x="140" y="0"/>
                  </a:moveTo>
                  <a:lnTo>
                    <a:pt x="178" y="165"/>
                  </a:lnTo>
                  <a:lnTo>
                    <a:pt x="0" y="0"/>
                  </a:lnTo>
                  <a:lnTo>
                    <a:pt x="140" y="0"/>
                  </a:lnTo>
                  <a:close/>
                </a:path>
              </a:pathLst>
            </a:custGeom>
            <a:solidFill>
              <a:schemeClr val="accent2">
                <a:lumMod val="50000"/>
              </a:schemeClr>
            </a:solidFill>
            <a:ln>
              <a:noFill/>
            </a:ln>
          </p:spPr>
          <p:txBody>
            <a:bodyPr anchor="ctr"/>
            <a:p>
              <a:pPr algn="ctr"/>
              <a:endParaRPr sz="18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5" name="Freeform: Shape 46"/>
            <p:cNvSpPr/>
            <p:nvPr/>
          </p:nvSpPr>
          <p:spPr>
            <a:xfrm>
              <a:off x="9425693" y="1710651"/>
              <a:ext cx="1784575" cy="482172"/>
            </a:xfrm>
            <a:custGeom>
              <a:avLst/>
              <a:gdLst>
                <a:gd name="connsiteX0" fmla="*/ 0 w 1784575"/>
                <a:gd name="connsiteY0" fmla="*/ 0 h 482172"/>
                <a:gd name="connsiteX1" fmla="*/ 1784575 w 1784575"/>
                <a:gd name="connsiteY1" fmla="*/ 0 h 482172"/>
                <a:gd name="connsiteX2" fmla="*/ 1692475 w 1784575"/>
                <a:gd name="connsiteY2" fmla="*/ 354315 h 482172"/>
                <a:gd name="connsiteX3" fmla="*/ 1536769 w 1784575"/>
                <a:gd name="connsiteY3" fmla="*/ 354315 h 482172"/>
                <a:gd name="connsiteX4" fmla="*/ 1488168 w 1784575"/>
                <a:gd name="connsiteY4" fmla="*/ 402759 h 482172"/>
                <a:gd name="connsiteX5" fmla="*/ 892830 w 1784575"/>
                <a:gd name="connsiteY5" fmla="*/ 482172 h 482172"/>
                <a:gd name="connsiteX6" fmla="*/ 297492 w 1784575"/>
                <a:gd name="connsiteY6" fmla="*/ 402759 h 482172"/>
                <a:gd name="connsiteX7" fmla="*/ 248891 w 1784575"/>
                <a:gd name="connsiteY7" fmla="*/ 354315 h 482172"/>
                <a:gd name="connsiteX8" fmla="*/ 93183 w 1784575"/>
                <a:gd name="connsiteY8" fmla="*/ 354315 h 482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4575" h="482172">
                  <a:moveTo>
                    <a:pt x="0" y="0"/>
                  </a:moveTo>
                  <a:lnTo>
                    <a:pt x="1784575" y="0"/>
                  </a:lnTo>
                  <a:lnTo>
                    <a:pt x="1692475" y="354315"/>
                  </a:lnTo>
                  <a:lnTo>
                    <a:pt x="1536769" y="354315"/>
                  </a:lnTo>
                  <a:lnTo>
                    <a:pt x="1488168" y="402759"/>
                  </a:lnTo>
                  <a:cubicBezTo>
                    <a:pt x="1390083" y="449427"/>
                    <a:pt x="1160459" y="482172"/>
                    <a:pt x="892830" y="482172"/>
                  </a:cubicBezTo>
                  <a:cubicBezTo>
                    <a:pt x="625202" y="482172"/>
                    <a:pt x="395577" y="449427"/>
                    <a:pt x="297492" y="402759"/>
                  </a:cubicBezTo>
                  <a:lnTo>
                    <a:pt x="248891" y="354315"/>
                  </a:lnTo>
                  <a:lnTo>
                    <a:pt x="93183" y="35431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tIns="144000" anchor="t" anchorCtr="1">
              <a:normAutofit/>
            </a:bodyPr>
            <a:p>
              <a:pPr algn="ctr"/>
              <a:r>
                <a:rPr lang="zh-CN" altLang="en-US" sz="1465" b="1">
                  <a:latin typeface="字魂59号-创粗黑" panose="00000500000000000000" pitchFamily="2" charset="-122"/>
                  <a:ea typeface="字魂59号-创粗黑" panose="00000500000000000000" pitchFamily="2" charset="-122"/>
                  <a:sym typeface="字魂59号-创粗黑" panose="00000500000000000000" pitchFamily="2" charset="-122"/>
                </a:rPr>
                <a:t>计划</a:t>
              </a:r>
              <a:endParaRPr lang="zh-CN" altLang="en-US" sz="1465" b="1">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sp>
        <p:nvSpPr>
          <p:cNvPr id="29" name="TextBox 56"/>
          <p:cNvSpPr txBox="1"/>
          <p:nvPr/>
        </p:nvSpPr>
        <p:spPr>
          <a:xfrm>
            <a:off x="5293360" y="3435985"/>
            <a:ext cx="1584000" cy="1576705"/>
          </a:xfrm>
          <a:prstGeom prst="rect">
            <a:avLst/>
          </a:prstGeom>
        </p:spPr>
        <p:txBody>
          <a:bodyPr vert="horz" wrap="square" lIns="0" tIns="96000" rIns="0" bIns="0" anchor="t" anchorCtr="1">
            <a:spAutoFit/>
          </a:bodyPr>
          <a:p>
            <a:pPr algn="just">
              <a:lnSpc>
                <a:spcPct val="120000"/>
              </a:lnSpc>
            </a:pPr>
            <a:r>
              <a:rPr lang="zh-CN" altLang="en-US" sz="1335">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人是构成创业团队最核心的力量，在一个创业团队中，人力资源是所有创业资源中最活跃、最重要的资源。</a:t>
            </a:r>
            <a:endParaRPr lang="zh-CN" altLang="en-US" sz="1335">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7" name="TextBox 59"/>
          <p:cNvSpPr txBox="1"/>
          <p:nvPr/>
        </p:nvSpPr>
        <p:spPr>
          <a:xfrm>
            <a:off x="7419975" y="3435985"/>
            <a:ext cx="1584000" cy="1823720"/>
          </a:xfrm>
          <a:prstGeom prst="rect">
            <a:avLst/>
          </a:prstGeom>
        </p:spPr>
        <p:txBody>
          <a:bodyPr vert="horz" wrap="square" lIns="0" tIns="96000" rIns="0" bIns="0" anchor="t" anchorCtr="1">
            <a:spAutoFit/>
          </a:bodyPr>
          <a:p>
            <a:pPr algn="just">
              <a:lnSpc>
                <a:spcPct val="120000"/>
              </a:lnSpc>
            </a:pPr>
            <a:r>
              <a:rPr lang="zh-CN" altLang="en-US" sz="1335">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创业团队的必备条件之一是合理的职责分配。职责的分配要根</a:t>
            </a:r>
            <a:endParaRPr lang="zh-CN" altLang="en-US" sz="1335">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a:p>
            <a:pPr algn="just">
              <a:lnSpc>
                <a:spcPct val="120000"/>
              </a:lnSpc>
            </a:pPr>
            <a:r>
              <a:rPr lang="zh-CN" altLang="en-US" sz="1335">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据每个成员的特长和优势来确定，这样才能保证成员发挥自己的最大优势。</a:t>
            </a:r>
            <a:endParaRPr lang="zh-CN" altLang="en-US" sz="1335">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5" name="TextBox 62"/>
          <p:cNvSpPr txBox="1"/>
          <p:nvPr/>
        </p:nvSpPr>
        <p:spPr>
          <a:xfrm>
            <a:off x="9545955" y="3435985"/>
            <a:ext cx="1584000" cy="1329690"/>
          </a:xfrm>
          <a:prstGeom prst="rect">
            <a:avLst/>
          </a:prstGeom>
        </p:spPr>
        <p:txBody>
          <a:bodyPr vert="horz" wrap="square" lIns="0" tIns="96000" rIns="0" bIns="0" anchor="t" anchorCtr="1">
            <a:spAutoFit/>
          </a:bodyPr>
          <a:p>
            <a:pPr algn="just">
              <a:lnSpc>
                <a:spcPct val="120000"/>
              </a:lnSpc>
            </a:pPr>
            <a:r>
              <a:rPr lang="zh-CN" altLang="en-US" sz="1335">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制订计划，不仅要充分考虑创业企业的内、外部环境，还要分析企业自身的优势、劣势等各方面因素。</a:t>
            </a:r>
            <a:endParaRPr lang="zh-CN" altLang="en-US" sz="1335">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3" name="TextBox 65"/>
          <p:cNvSpPr txBox="1"/>
          <p:nvPr/>
        </p:nvSpPr>
        <p:spPr>
          <a:xfrm>
            <a:off x="3161665" y="3435985"/>
            <a:ext cx="1584000" cy="1329690"/>
          </a:xfrm>
          <a:prstGeom prst="rect">
            <a:avLst/>
          </a:prstGeom>
        </p:spPr>
        <p:txBody>
          <a:bodyPr vert="horz" wrap="square" lIns="0" tIns="96000" rIns="0" bIns="0" anchor="t" anchorCtr="1">
            <a:spAutoFit/>
          </a:bodyPr>
          <a:p>
            <a:pPr algn="just">
              <a:lnSpc>
                <a:spcPct val="120000"/>
              </a:lnSpc>
            </a:pPr>
            <a:r>
              <a:rPr lang="zh-CN" altLang="en-US" sz="1335">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方向可能不会实现，但是它能让团队每个成员都走在同样的路上，而且是正确的道路上。</a:t>
            </a:r>
            <a:endParaRPr lang="zh-CN" altLang="en-US" sz="1335">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1" name="TextBox 68"/>
          <p:cNvSpPr txBox="1"/>
          <p:nvPr/>
        </p:nvSpPr>
        <p:spPr>
          <a:xfrm>
            <a:off x="1029970" y="3435985"/>
            <a:ext cx="1584000" cy="1576705"/>
          </a:xfrm>
          <a:prstGeom prst="rect">
            <a:avLst/>
          </a:prstGeom>
        </p:spPr>
        <p:txBody>
          <a:bodyPr vert="horz" wrap="square" lIns="0" tIns="96000" rIns="0" bIns="0" anchor="t" anchorCtr="1">
            <a:spAutoFit/>
          </a:bodyPr>
          <a:p>
            <a:pPr algn="just">
              <a:lnSpc>
                <a:spcPct val="120000"/>
              </a:lnSpc>
            </a:pPr>
            <a:r>
              <a:rPr lang="zh-CN" altLang="en-US" sz="1335">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创业团队应该有一个既定的共同目标，为团队成员导航，知道要向何处去。没有目标，这个团队就没有存在的价值。</a:t>
            </a:r>
            <a:endParaRPr lang="zh-CN" altLang="en-US" sz="1335">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8804275"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优秀的创业团队需具备五个重要的组成要素</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Effect transition="in" filter="fade">
                                      <p:cBhvr>
                                        <p:cTn id="29" dur="500"/>
                                        <p:tgtEl>
                                          <p:spTgt spid="9"/>
                                        </p:tgtEl>
                                      </p:cBhvr>
                                    </p:animEffec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1000"/>
                                        <p:tgtEl>
                                          <p:spTgt spid="10"/>
                                        </p:tgtEl>
                                      </p:cBhvr>
                                    </p:animEffect>
                                    <p:anim calcmode="lin" valueType="num">
                                      <p:cBhvr>
                                        <p:cTn id="35" dur="1000" fill="hold"/>
                                        <p:tgtEl>
                                          <p:spTgt spid="10"/>
                                        </p:tgtEl>
                                        <p:attrNameLst>
                                          <p:attrName>ppt_x</p:attrName>
                                        </p:attrNameLst>
                                      </p:cBhvr>
                                      <p:tavLst>
                                        <p:tav tm="0">
                                          <p:val>
                                            <p:strVal val="#ppt_x"/>
                                          </p:val>
                                        </p:tav>
                                        <p:tav tm="100000">
                                          <p:val>
                                            <p:strVal val="#ppt_x"/>
                                          </p:val>
                                        </p:tav>
                                      </p:tavLst>
                                    </p:anim>
                                    <p:anim calcmode="lin" valueType="num">
                                      <p:cBhvr>
                                        <p:cTn id="36" dur="1000" fill="hold"/>
                                        <p:tgtEl>
                                          <p:spTgt spid="10"/>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1000"/>
                                        <p:tgtEl>
                                          <p:spTgt spid="11"/>
                                        </p:tgtEl>
                                      </p:cBhvr>
                                    </p:animEffect>
                                    <p:anim calcmode="lin" valueType="num">
                                      <p:cBhvr>
                                        <p:cTn id="40" dur="1000" fill="hold"/>
                                        <p:tgtEl>
                                          <p:spTgt spid="11"/>
                                        </p:tgtEl>
                                        <p:attrNameLst>
                                          <p:attrName>ppt_x</p:attrName>
                                        </p:attrNameLst>
                                      </p:cBhvr>
                                      <p:tavLst>
                                        <p:tav tm="0">
                                          <p:val>
                                            <p:strVal val="#ppt_x"/>
                                          </p:val>
                                        </p:tav>
                                        <p:tav tm="100000">
                                          <p:val>
                                            <p:strVal val="#ppt_x"/>
                                          </p:val>
                                        </p:tav>
                                      </p:tavLst>
                                    </p:anim>
                                    <p:anim calcmode="lin" valueType="num">
                                      <p:cBhvr>
                                        <p:cTn id="41" dur="1000" fill="hold"/>
                                        <p:tgtEl>
                                          <p:spTgt spid="11"/>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1000"/>
                                        <p:tgtEl>
                                          <p:spTgt spid="12"/>
                                        </p:tgtEl>
                                      </p:cBhvr>
                                    </p:animEffect>
                                    <p:anim calcmode="lin" valueType="num">
                                      <p:cBhvr>
                                        <p:cTn id="45" dur="1000" fill="hold"/>
                                        <p:tgtEl>
                                          <p:spTgt spid="12"/>
                                        </p:tgtEl>
                                        <p:attrNameLst>
                                          <p:attrName>ppt_x</p:attrName>
                                        </p:attrNameLst>
                                      </p:cBhvr>
                                      <p:tavLst>
                                        <p:tav tm="0">
                                          <p:val>
                                            <p:strVal val="#ppt_x"/>
                                          </p:val>
                                        </p:tav>
                                        <p:tav tm="100000">
                                          <p:val>
                                            <p:strVal val="#ppt_x"/>
                                          </p:val>
                                        </p:tav>
                                      </p:tavLst>
                                    </p:anim>
                                    <p:anim calcmode="lin" valueType="num">
                                      <p:cBhvr>
                                        <p:cTn id="46" dur="1000" fill="hold"/>
                                        <p:tgtEl>
                                          <p:spTgt spid="12"/>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1000"/>
                                        <p:tgtEl>
                                          <p:spTgt spid="13"/>
                                        </p:tgtEl>
                                      </p:cBhvr>
                                    </p:animEffect>
                                    <p:anim calcmode="lin" valueType="num">
                                      <p:cBhvr>
                                        <p:cTn id="50" dur="1000" fill="hold"/>
                                        <p:tgtEl>
                                          <p:spTgt spid="13"/>
                                        </p:tgtEl>
                                        <p:attrNameLst>
                                          <p:attrName>ppt_x</p:attrName>
                                        </p:attrNameLst>
                                      </p:cBhvr>
                                      <p:tavLst>
                                        <p:tav tm="0">
                                          <p:val>
                                            <p:strVal val="#ppt_x"/>
                                          </p:val>
                                        </p:tav>
                                        <p:tav tm="100000">
                                          <p:val>
                                            <p:strVal val="#ppt_x"/>
                                          </p:val>
                                        </p:tav>
                                      </p:tavLst>
                                    </p:anim>
                                    <p:anim calcmode="lin" valueType="num">
                                      <p:cBhvr>
                                        <p:cTn id="51" dur="1000" fill="hold"/>
                                        <p:tgtEl>
                                          <p:spTgt spid="13"/>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fade">
                                      <p:cBhvr>
                                        <p:cTn id="54" dur="1000"/>
                                        <p:tgtEl>
                                          <p:spTgt spid="14"/>
                                        </p:tgtEl>
                                      </p:cBhvr>
                                    </p:animEffect>
                                    <p:anim calcmode="lin" valueType="num">
                                      <p:cBhvr>
                                        <p:cTn id="55" dur="1000" fill="hold"/>
                                        <p:tgtEl>
                                          <p:spTgt spid="14"/>
                                        </p:tgtEl>
                                        <p:attrNameLst>
                                          <p:attrName>ppt_x</p:attrName>
                                        </p:attrNameLst>
                                      </p:cBhvr>
                                      <p:tavLst>
                                        <p:tav tm="0">
                                          <p:val>
                                            <p:strVal val="#ppt_x"/>
                                          </p:val>
                                        </p:tav>
                                        <p:tav tm="100000">
                                          <p:val>
                                            <p:strVal val="#ppt_x"/>
                                          </p:val>
                                        </p:tav>
                                      </p:tavLst>
                                    </p:anim>
                                    <p:anim calcmode="lin" valueType="num">
                                      <p:cBhvr>
                                        <p:cTn id="56"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16" presetClass="entr" presetSubtype="37" fill="hold" grpId="0" nodeType="clickEffect">
                                  <p:stCondLst>
                                    <p:cond delay="0"/>
                                  </p:stCondLst>
                                  <p:childTnLst>
                                    <p:set>
                                      <p:cBhvr>
                                        <p:cTn id="60" dur="1" fill="hold">
                                          <p:stCondLst>
                                            <p:cond delay="0"/>
                                          </p:stCondLst>
                                        </p:cTn>
                                        <p:tgtEl>
                                          <p:spTgt spid="4"/>
                                        </p:tgtEl>
                                        <p:attrNameLst>
                                          <p:attrName>style.visibility</p:attrName>
                                        </p:attrNameLst>
                                      </p:cBhvr>
                                      <p:to>
                                        <p:strVal val="visible"/>
                                      </p:to>
                                    </p:set>
                                    <p:animEffect transition="in" filter="barn(outVertical)">
                                      <p:cBhvr>
                                        <p:cTn id="6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P spid="6" grpId="0" bldLvl="0" animBg="1"/>
      <p:bldP spid="7" grpId="0" bldLvl="0" animBg="1"/>
      <p:bldP spid="8" grpId="0" bldLvl="0" animBg="1"/>
      <p:bldP spid="9"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图片 2" descr="图片1"/>
          <p:cNvPicPr>
            <a:picLocks noChangeAspect="1"/>
          </p:cNvPicPr>
          <p:nvPr/>
        </p:nvPicPr>
        <p:blipFill>
          <a:blip r:embed="rId1"/>
          <a:srcRect l="6494" t="40253" r="1190" b="1128"/>
          <a:stretch>
            <a:fillRect/>
          </a:stretch>
        </p:blipFill>
        <p:spPr>
          <a:xfrm>
            <a:off x="7595235" y="1810385"/>
            <a:ext cx="3980815" cy="2040890"/>
          </a:xfrm>
          <a:prstGeom prst="rect">
            <a:avLst/>
          </a:prstGeom>
        </p:spPr>
      </p:pic>
      <p:pic>
        <p:nvPicPr>
          <p:cNvPr id="2" name="图片 1" descr="图片1"/>
          <p:cNvPicPr>
            <a:picLocks noChangeAspect="1"/>
          </p:cNvPicPr>
          <p:nvPr/>
        </p:nvPicPr>
        <p:blipFill>
          <a:blip r:embed="rId1"/>
          <a:srcRect r="7684" b="41381"/>
          <a:stretch>
            <a:fillRect/>
          </a:stretch>
        </p:blipFill>
        <p:spPr>
          <a:xfrm>
            <a:off x="491490" y="1811020"/>
            <a:ext cx="3980815" cy="2040890"/>
          </a:xfrm>
          <a:prstGeom prst="rect">
            <a:avLst/>
          </a:prstGeom>
        </p:spPr>
      </p:pic>
      <p:sp>
        <p:nvSpPr>
          <p:cNvPr id="15" name="矩形 14"/>
          <p:cNvSpPr/>
          <p:nvPr/>
        </p:nvSpPr>
        <p:spPr>
          <a:xfrm>
            <a:off x="4140125" y="1810966"/>
            <a:ext cx="3786984" cy="204034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45720" rIns="144000" bIns="45720" numCol="1" spcCol="0" rtlCol="0" fromWordArt="0" anchor="ctr" anchorCtr="0" forceAA="0" compatLnSpc="1">
            <a:noAutofit/>
          </a:bodyPr>
          <a:p>
            <a:pPr marL="0" marR="0" lvl="0" indent="0" algn="ctr" defTabSz="914400" rtl="0" eaLnBrk="1" fontAlgn="auto" latinLnBrk="0" hangingPunct="1">
              <a:lnSpc>
                <a:spcPct val="100000"/>
              </a:lnSpc>
              <a:spcBef>
                <a:spcPts val="0"/>
              </a:spcBef>
              <a:spcAft>
                <a:spcPts val="0"/>
              </a:spcAft>
              <a:buClrTx/>
              <a:buSzTx/>
              <a:buFontTx/>
              <a:buNone/>
              <a:defRPr/>
            </a:pPr>
            <a:r>
              <a:rPr lang="zh-CN" altLang="en-US"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从不同的角度、层次和结构，创业团队可以划分为不同的类型，而依据创业团队的组成者来划分，主要分为以下三种类型。</a:t>
            </a:r>
            <a:endParaRPr lang="zh-CN" altLang="en-US"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6" name="矩形 15"/>
          <p:cNvSpPr/>
          <p:nvPr/>
        </p:nvSpPr>
        <p:spPr>
          <a:xfrm>
            <a:off x="4572000" y="3655695"/>
            <a:ext cx="2923540" cy="504190"/>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（二）网状创业团队</a:t>
            </a:r>
            <a:endParaRPr kumimoji="0" lang="zh-CN" altLang="en-US" sz="2000"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7" name="矩形 16"/>
          <p:cNvSpPr/>
          <p:nvPr/>
        </p:nvSpPr>
        <p:spPr>
          <a:xfrm>
            <a:off x="865505" y="3655695"/>
            <a:ext cx="2900680" cy="50419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（一）向心型创业团队</a:t>
            </a:r>
            <a:endParaRPr kumimoji="0" lang="zh-CN" altLang="en-US" sz="2000"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8" name="矩形 17"/>
          <p:cNvSpPr/>
          <p:nvPr/>
        </p:nvSpPr>
        <p:spPr>
          <a:xfrm>
            <a:off x="8380095" y="3655695"/>
            <a:ext cx="2743200" cy="50419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（三）家族式创业团队</a:t>
            </a:r>
            <a:endParaRPr kumimoji="0" lang="zh-CN" altLang="en-US" sz="2000"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 name="文本框 17"/>
          <p:cNvSpPr txBox="1"/>
          <p:nvPr/>
        </p:nvSpPr>
        <p:spPr>
          <a:xfrm>
            <a:off x="1094105" y="404495"/>
            <a:ext cx="4188460"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创业团队类型</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1000"/>
                                        <p:tgtEl>
                                          <p:spTgt spid="15"/>
                                        </p:tgtEl>
                                      </p:cBhvr>
                                    </p:animEffect>
                                    <p:anim calcmode="lin" valueType="num">
                                      <p:cBhvr>
                                        <p:cTn id="14" dur="1000" fill="hold"/>
                                        <p:tgtEl>
                                          <p:spTgt spid="15"/>
                                        </p:tgtEl>
                                        <p:attrNameLst>
                                          <p:attrName>ppt_x</p:attrName>
                                        </p:attrNameLst>
                                      </p:cBhvr>
                                      <p:tavLst>
                                        <p:tav tm="0">
                                          <p:val>
                                            <p:strVal val="#ppt_x"/>
                                          </p:val>
                                        </p:tav>
                                        <p:tav tm="100000">
                                          <p:val>
                                            <p:strVal val="#ppt_x"/>
                                          </p:val>
                                        </p:tav>
                                      </p:tavLst>
                                    </p:anim>
                                    <p:anim calcmode="lin" valueType="num">
                                      <p:cBhvr>
                                        <p:cTn id="15" dur="1000" fill="hold"/>
                                        <p:tgtEl>
                                          <p:spTgt spid="1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1000"/>
                                        <p:tgtEl>
                                          <p:spTgt spid="17"/>
                                        </p:tgtEl>
                                      </p:cBhvr>
                                    </p:animEffect>
                                    <p:anim calcmode="lin" valueType="num">
                                      <p:cBhvr>
                                        <p:cTn id="20" dur="1000" fill="hold"/>
                                        <p:tgtEl>
                                          <p:spTgt spid="17"/>
                                        </p:tgtEl>
                                        <p:attrNameLst>
                                          <p:attrName>ppt_x</p:attrName>
                                        </p:attrNameLst>
                                      </p:cBhvr>
                                      <p:tavLst>
                                        <p:tav tm="0">
                                          <p:val>
                                            <p:strVal val="#ppt_x"/>
                                          </p:val>
                                        </p:tav>
                                        <p:tav tm="100000">
                                          <p:val>
                                            <p:strVal val="#ppt_x"/>
                                          </p:val>
                                        </p:tav>
                                      </p:tavLst>
                                    </p:anim>
                                    <p:anim calcmode="lin" valueType="num">
                                      <p:cBhvr>
                                        <p:cTn id="21" dur="1000" fill="hold"/>
                                        <p:tgtEl>
                                          <p:spTgt spid="1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1000"/>
                                        <p:tgtEl>
                                          <p:spTgt spid="18"/>
                                        </p:tgtEl>
                                      </p:cBhvr>
                                    </p:animEffect>
                                    <p:anim calcmode="lin" valueType="num">
                                      <p:cBhvr>
                                        <p:cTn id="26" dur="1000" fill="hold"/>
                                        <p:tgtEl>
                                          <p:spTgt spid="18"/>
                                        </p:tgtEl>
                                        <p:attrNameLst>
                                          <p:attrName>ppt_x</p:attrName>
                                        </p:attrNameLst>
                                      </p:cBhvr>
                                      <p:tavLst>
                                        <p:tav tm="0">
                                          <p:val>
                                            <p:strVal val="#ppt_x"/>
                                          </p:val>
                                        </p:tav>
                                        <p:tav tm="100000">
                                          <p:val>
                                            <p:strVal val="#ppt_x"/>
                                          </p:val>
                                        </p:tav>
                                      </p:tavLst>
                                    </p:anim>
                                    <p:anim calcmode="lin" valueType="num">
                                      <p:cBhvr>
                                        <p:cTn id="27"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P spid="16" grpId="0" bldLvl="0" animBg="1"/>
      <p:bldP spid="17" grpId="0" bldLvl="0" animBg="1"/>
      <p:bldP spid="18" grpId="0" bldLvl="0" animBg="1"/>
    </p:bldLst>
  </p:timing>
</p:sld>
</file>

<file path=ppt/tags/tag1.xml><?xml version="1.0" encoding="utf-8"?>
<p:tagLst xmlns:p="http://schemas.openxmlformats.org/presentationml/2006/main">
  <p:tag name="PA" val="v5.1.0"/>
</p:tagLst>
</file>

<file path=ppt/tags/tag2.xml><?xml version="1.0" encoding="utf-8"?>
<p:tagLst xmlns:p="http://schemas.openxmlformats.org/presentationml/2006/main">
  <p:tag name="PA" val="v5.1.0"/>
</p:tagLst>
</file>

<file path=ppt/tags/tag3.xml><?xml version="1.0" encoding="utf-8"?>
<p:tagLst xmlns:p="http://schemas.openxmlformats.org/presentationml/2006/main">
  <p:tag name="MH" val="20161008230036"/>
  <p:tag name="MH_LIBRARY" val="CONTENTS"/>
  <p:tag name="MH_TYPE" val="OTHERS"/>
  <p:tag name="ID" val="553514"/>
</p:tagLst>
</file>

<file path=ppt/tags/tag4.xml><?xml version="1.0" encoding="utf-8"?>
<p:tagLst xmlns:p="http://schemas.openxmlformats.org/presentationml/2006/main">
  <p:tag name="MH" val="20161008230036"/>
  <p:tag name="MH_LIBRARY" val="CONTENTS"/>
  <p:tag name="MH_TYPE" val="OTHERS"/>
  <p:tag name="ID" val="553514"/>
</p:tagLst>
</file>

<file path=ppt/tags/tag5.xml><?xml version="1.0" encoding="utf-8"?>
<p:tagLst xmlns:p="http://schemas.openxmlformats.org/presentationml/2006/main">
  <p:tag name="PA" val="v5.1.0"/>
</p:tagLst>
</file>

<file path=ppt/tags/tag6.xml><?xml version="1.0" encoding="utf-8"?>
<p:tagLst xmlns:p="http://schemas.openxmlformats.org/presentationml/2006/main">
  <p:tag name="PA" val="v5.1.0"/>
</p:tagLst>
</file>

<file path=ppt/tags/tag7.xml><?xml version="1.0" encoding="utf-8"?>
<p:tagLst xmlns:p="http://schemas.openxmlformats.org/presentationml/2006/main">
  <p:tag name="PA" val="v5.1.0"/>
</p:tagLst>
</file>

<file path=ppt/tags/tag8.xml><?xml version="1.0" encoding="utf-8"?>
<p:tagLst xmlns:p="http://schemas.openxmlformats.org/presentationml/2006/main">
  <p:tag name="PA" val="v5.1.0"/>
</p:tagLst>
</file>

<file path=ppt/tags/tag9.xml><?xml version="1.0" encoding="utf-8"?>
<p:tagLst xmlns:p="http://schemas.openxmlformats.org/presentationml/2006/main">
  <p:tag name="ISPRING_SCORM_RATE_SLIDES" val="0"/>
  <p:tag name="ISPRING_SCORM_RATE_QUIZZES" val="0"/>
  <p:tag name="ISPRING_SCORM_PASSING_SCORE" val="0.000000"/>
  <p:tag name="ISPRING_ULTRA_SCORM_COURSE_ID" val="0E1D4189-C6CE-4E0A-8573-37DE6D2BCA26"/>
  <p:tag name="ISPRING_SCORM_ENDPOINT" val="&lt;endpoint&gt;&lt;enable&gt;0&lt;/enable&gt;&lt;lrs&gt;http://&lt;/lrs&gt;&lt;auth&gt;0&lt;/auth&gt;&lt;login&gt;&lt;/login&gt;&lt;password&gt;&lt;/password&gt;&lt;key&gt;&lt;/key&gt;&lt;name&gt;&lt;/name&gt;&lt;email&gt;&lt;/email&gt;&lt;/endpoint&gt;&#10;"/>
  <p:tag name="ISPRINGONLINEFOLDERID" val="0"/>
  <p:tag name="ISPRINGONLINEFOLDERPATH" val="内容列表"/>
  <p:tag name="ISPRINGCLOUDFOLDERID" val="0"/>
  <p:tag name="ISPRINGCLOUDFOLDERPATH" val="资源库"/>
  <p:tag name="ISPRING_OUTPUT_FOLDER" val="C:\Users\codi\Desktop"/>
  <p:tag name="ISPRING_PRESENTATION_TITLE" val="演示文稿2"/>
  <p:tag name="ISPRING_FIRST_PUBLISH" val="1"/>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7387</Words>
  <Application>WPS 演示</Application>
  <PresentationFormat>宽屏</PresentationFormat>
  <Paragraphs>388</Paragraphs>
  <Slides>27</Slides>
  <Notes>25</Notes>
  <HiddenSlides>0</HiddenSlides>
  <MMClips>1</MMClips>
  <ScaleCrop>false</ScaleCrop>
  <HeadingPairs>
    <vt:vector size="6" baseType="variant">
      <vt:variant>
        <vt:lpstr>已用的字体</vt:lpstr>
      </vt:variant>
      <vt:variant>
        <vt:i4>28</vt:i4>
      </vt:variant>
      <vt:variant>
        <vt:lpstr>主题</vt:lpstr>
      </vt:variant>
      <vt:variant>
        <vt:i4>1</vt:i4>
      </vt:variant>
      <vt:variant>
        <vt:lpstr>幻灯片标题</vt:lpstr>
      </vt:variant>
      <vt:variant>
        <vt:i4>27</vt:i4>
      </vt:variant>
    </vt:vector>
  </HeadingPairs>
  <TitlesOfParts>
    <vt:vector size="56" baseType="lpstr">
      <vt:lpstr>Arial</vt:lpstr>
      <vt:lpstr>宋体</vt:lpstr>
      <vt:lpstr>Wingdings</vt:lpstr>
      <vt:lpstr>思源黑体</vt:lpstr>
      <vt:lpstr>Open Sans</vt:lpstr>
      <vt:lpstr>黑体</vt:lpstr>
      <vt:lpstr>字魂35号-经典雅黑</vt:lpstr>
      <vt:lpstr>思源黑体 CN Heavy</vt:lpstr>
      <vt:lpstr>微软雅黑</vt:lpstr>
      <vt:lpstr>Source Han Sans CN Normal</vt:lpstr>
      <vt:lpstr>字魂59号-创粗黑</vt:lpstr>
      <vt:lpstr>Arial Unicode MS</vt:lpstr>
      <vt:lpstr>Calibri Light</vt:lpstr>
      <vt:lpstr>Calibri</vt:lpstr>
      <vt:lpstr>等线</vt:lpstr>
      <vt:lpstr>楷体_GB2312</vt:lpstr>
      <vt:lpstr>BatangChe</vt:lpstr>
      <vt:lpstr>Lato</vt:lpstr>
      <vt:lpstr>Gill Sans</vt:lpstr>
      <vt:lpstr>Lato</vt:lpstr>
      <vt:lpstr>Source Sans Pro Light</vt:lpstr>
      <vt:lpstr>Lato Heavy</vt:lpstr>
      <vt:lpstr>Montserrat</vt:lpstr>
      <vt:lpstr>思源黑体 Medium</vt:lpstr>
      <vt:lpstr>華康圓體 Std W5</vt:lpstr>
      <vt:lpstr>Yu Gothic UI Semilight</vt:lpstr>
      <vt:lpstr>DFPYuanW5-GB5</vt:lpstr>
      <vt:lpstr>Gill Sans MT</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演示文稿2</dc:title>
  <dc:creator>Wavoy</dc:creator>
  <cp:lastModifiedBy>Love_Run</cp:lastModifiedBy>
  <cp:revision>26</cp:revision>
  <dcterms:created xsi:type="dcterms:W3CDTF">2019-11-11T11:40:00Z</dcterms:created>
  <dcterms:modified xsi:type="dcterms:W3CDTF">2020-02-19T05:40:47Z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2052-11.3.0.8586</vt:lpwstr>
  </property>
</Properties>
</file>